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60" r:id="rId3"/>
    <p:sldId id="305" r:id="rId4"/>
    <p:sldId id="310" r:id="rId5"/>
    <p:sldId id="311" r:id="rId6"/>
    <p:sldId id="312" r:id="rId7"/>
    <p:sldId id="313" r:id="rId8"/>
    <p:sldId id="314" r:id="rId9"/>
    <p:sldId id="315" r:id="rId10"/>
    <p:sldId id="329" r:id="rId11"/>
    <p:sldId id="330" r:id="rId12"/>
    <p:sldId id="331" r:id="rId13"/>
    <p:sldId id="332" r:id="rId14"/>
    <p:sldId id="362" r:id="rId15"/>
    <p:sldId id="363" r:id="rId16"/>
    <p:sldId id="333" r:id="rId17"/>
    <p:sldId id="339" r:id="rId18"/>
    <p:sldId id="340" r:id="rId19"/>
    <p:sldId id="335" r:id="rId20"/>
    <p:sldId id="334" r:id="rId21"/>
    <p:sldId id="336" r:id="rId22"/>
    <p:sldId id="337" r:id="rId23"/>
    <p:sldId id="341" r:id="rId24"/>
    <p:sldId id="382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64" r:id="rId34"/>
    <p:sldId id="356" r:id="rId35"/>
    <p:sldId id="359" r:id="rId36"/>
    <p:sldId id="350" r:id="rId37"/>
    <p:sldId id="352" r:id="rId38"/>
    <p:sldId id="355" r:id="rId39"/>
    <p:sldId id="353" r:id="rId40"/>
    <p:sldId id="354" r:id="rId41"/>
    <p:sldId id="306" r:id="rId42"/>
    <p:sldId id="316" r:id="rId43"/>
    <p:sldId id="317" r:id="rId44"/>
    <p:sldId id="318" r:id="rId45"/>
    <p:sldId id="319" r:id="rId46"/>
    <p:sldId id="320" r:id="rId47"/>
    <p:sldId id="360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8" r:id="rId57"/>
    <p:sldId id="373" r:id="rId58"/>
    <p:sldId id="374" r:id="rId59"/>
    <p:sldId id="375" r:id="rId60"/>
    <p:sldId id="379" r:id="rId61"/>
    <p:sldId id="376" r:id="rId62"/>
    <p:sldId id="380" r:id="rId63"/>
    <p:sldId id="381" r:id="rId64"/>
    <p:sldId id="377" r:id="rId65"/>
    <p:sldId id="307" r:id="rId66"/>
    <p:sldId id="328" r:id="rId67"/>
    <p:sldId id="309" r:id="rId68"/>
    <p:sldId id="361" r:id="rId69"/>
    <p:sldId id="323" r:id="rId7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A300"/>
    <a:srgbClr val="0047BA"/>
    <a:srgbClr val="001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9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1770" y="120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DESIGN\OneDrive\바탕 화면\Downloads\shutterstock_1116319604.jpg"/>
          <p:cNvPicPr>
            <a:picLocks noChangeAspect="1" noChangeArrowheads="1"/>
          </p:cNvPicPr>
          <p:nvPr userDrawn="1"/>
        </p:nvPicPr>
        <p:blipFill>
          <a:blip r:embed="rId2"/>
          <a:srcRect r="10569" b="30810"/>
          <a:stretch>
            <a:fillRect/>
          </a:stretch>
        </p:blipFill>
        <p:spPr bwMode="auto">
          <a:xfrm>
            <a:off x="-71663" y="-183836"/>
            <a:ext cx="10774109" cy="380390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 userDrawn="1"/>
        </p:nvCxnSpPr>
        <p:spPr>
          <a:xfrm>
            <a:off x="-82296" y="3620069"/>
            <a:ext cx="10774109" cy="0"/>
          </a:xfrm>
          <a:prstGeom prst="line">
            <a:avLst/>
          </a:prstGeom>
          <a:ln w="3810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16" name="그림 1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4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rcRect t="41043" r="2627" b="7232"/>
          <a:stretch>
            <a:fillRect/>
          </a:stretch>
        </p:blipFill>
        <p:spPr>
          <a:xfrm>
            <a:off x="-18498" y="-183836"/>
            <a:ext cx="10741427" cy="3803905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-29131" y="3620069"/>
            <a:ext cx="10774109" cy="0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6" name="그림 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6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43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0633" y="1520452"/>
            <a:ext cx="10718707" cy="5323937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10633" y="6679473"/>
            <a:ext cx="10718707" cy="88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42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7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8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3" r:id="rId3"/>
    <p:sldLayoutId id="2147483688" r:id="rId4"/>
    <p:sldLayoutId id="2147483695" r:id="rId5"/>
    <p:sldLayoutId id="2147483692" r:id="rId6"/>
    <p:sldLayoutId id="2147483690" r:id="rId7"/>
    <p:sldLayoutId id="2147483698" r:id="rId8"/>
    <p:sldLayoutId id="2147483699" r:id="rId9"/>
    <p:sldLayoutId id="2147483691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DESIGN\OneDrive\바탕 화면\Downloads\shutterstock_1792952266.jpg"/>
          <p:cNvPicPr>
            <a:picLocks noChangeAspect="1" noChangeArrowheads="1"/>
          </p:cNvPicPr>
          <p:nvPr/>
        </p:nvPicPr>
        <p:blipFill>
          <a:blip r:embed="rId2"/>
          <a:srcRect l="3270"/>
          <a:stretch>
            <a:fillRect/>
          </a:stretch>
        </p:blipFill>
        <p:spPr bwMode="auto">
          <a:xfrm>
            <a:off x="0" y="-1"/>
            <a:ext cx="10693282" cy="7559674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/>
        </p:nvSpPr>
        <p:spPr>
          <a:xfrm>
            <a:off x="467544" y="438305"/>
            <a:ext cx="7635932" cy="20627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단원 </a:t>
            </a:r>
            <a:r>
              <a:rPr lang="en-US" altLang="ko-KR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04 </a:t>
            </a:r>
          </a:p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다차원 배열 결합과 분리</a:t>
            </a:r>
            <a:endParaRPr lang="en-US" altLang="ko-KR" sz="5400" b="1" dirty="0">
              <a:solidFill>
                <a:schemeClr val="bg1"/>
              </a:solidFill>
              <a:latin typeface="+mj-lt"/>
              <a:ea typeface="Pretendard SemiBold" pitchFamily="50" charset="-127"/>
            </a:endParaRPr>
          </a:p>
        </p:txBody>
      </p:sp>
      <p:pic>
        <p:nvPicPr>
          <p:cNvPr id="7" name="그림 6" descr="텍스트, 클립아트이(가) 표시된 사진  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5" y="6851658"/>
            <a:ext cx="1872000" cy="226191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3636335" y="1519167"/>
            <a:ext cx="645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45988" y="1103133"/>
            <a:ext cx="1947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 lang="ko-KR"/>
            </a:pPr>
            <a:r>
              <a:rPr lang="ko-KR" altLang="en-US" sz="1400" b="1" spc="-150" dirty="0">
                <a:solidFill>
                  <a:schemeClr val="bg1"/>
                </a:solidFill>
                <a:latin typeface="+mj-ea"/>
                <a:ea typeface="+mj-ea"/>
              </a:rPr>
              <a:t>인공지능소프트웨어학과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11235" y="1610939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ko-KR" altLang="en-US" sz="1600" b="1">
                <a:solidFill>
                  <a:srgbClr val="FFA300"/>
                </a:solidFill>
                <a:latin typeface="+mj-ea"/>
                <a:ea typeface="+mj-ea"/>
              </a:rPr>
              <a:t>김준휘 </a:t>
            </a:r>
            <a:r>
              <a:rPr lang="ko-KR" altLang="en-US" sz="1600" b="1" dirty="0">
                <a:solidFill>
                  <a:srgbClr val="FFA300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8" name="그림 7" descr="PPT_스타일(교육 2종)_2,3_슬기 수정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5" y="2761154"/>
            <a:ext cx="2124000" cy="276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979B7-5313-494C-B28B-4809BCDF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numpy.concatenate</a:t>
            </a:r>
            <a:r>
              <a:rPr lang="en-US" altLang="ko-KR" dirty="0"/>
              <a:t>() 2</a:t>
            </a:r>
            <a:r>
              <a:rPr lang="ko-KR" altLang="en-US" dirty="0"/>
              <a:t>차원 배열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ECAC6-F6BC-4E96-9728-162BBEC8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기본은 </a:t>
            </a:r>
            <a:r>
              <a:rPr lang="en-US" altLang="ko-KR" dirty="0"/>
              <a:t>axis=0</a:t>
            </a:r>
          </a:p>
          <a:p>
            <a:pPr lvl="1"/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축인 행으로 결합</a:t>
            </a:r>
            <a:endParaRPr lang="en-US" altLang="ko-KR" dirty="0"/>
          </a:p>
          <a:p>
            <a:pPr lvl="1"/>
            <a:r>
              <a:rPr lang="ko-KR" altLang="en-US" dirty="0"/>
              <a:t>열 수가 동일해야 함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D6D139-39A3-4B8D-ACEE-6D66AE2444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2AE2C4-AA5F-4840-9956-74618019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76" y="1439050"/>
            <a:ext cx="7091109" cy="3735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B4CE5-1D48-4D7B-A1A4-6F604BCE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41" y="5288162"/>
            <a:ext cx="7159559" cy="181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7860A-5630-4516-AC3C-C6A4595E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numpy.concatenate</a:t>
            </a:r>
            <a:r>
              <a:rPr lang="en-US" altLang="ko-KR" dirty="0"/>
              <a:t>() 2</a:t>
            </a:r>
            <a:r>
              <a:rPr lang="ko-KR" altLang="en-US" dirty="0"/>
              <a:t>차원 배열 결합</a:t>
            </a:r>
            <a:r>
              <a:rPr lang="en-US" altLang="ko-KR" dirty="0"/>
              <a:t>, axis=1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19FAC-85FD-45D8-856D-D4DA9E797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125F49-0687-4A33-8B8D-B2CC21317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축 </a:t>
            </a:r>
            <a:r>
              <a:rPr lang="en-US" altLang="ko-KR" dirty="0"/>
              <a:t>1</a:t>
            </a:r>
            <a:r>
              <a:rPr lang="ko-KR" altLang="en-US" dirty="0"/>
              <a:t>로 합치므로 수평으로 결합</a:t>
            </a:r>
            <a:r>
              <a:rPr lang="en-US" altLang="ko-KR" dirty="0"/>
              <a:t>, </a:t>
            </a:r>
            <a:r>
              <a:rPr lang="ko-KR" altLang="en-US" dirty="0"/>
              <a:t>즉 수평으로 합치려면 행 수가 같아야 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81FB5-C027-4A43-AE34-CE2F5FA3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21" y="1717644"/>
            <a:ext cx="8094510" cy="3394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9FAD59-7432-4024-AEC6-4C112FA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21" y="5211932"/>
            <a:ext cx="8094510" cy="1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550B2-DB1B-4801-8345-2DFD1549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74F8A-1AA4-4E1B-890D-81580D16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결합하여 하나의 </a:t>
            </a:r>
            <a:r>
              <a:rPr lang="en-US" altLang="ko-KR" dirty="0"/>
              <a:t>2</a:t>
            </a:r>
            <a:r>
              <a:rPr lang="ko-KR" altLang="en-US" dirty="0"/>
              <a:t>차원 배열 생성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배열을 결합하여 하나의 </a:t>
            </a:r>
            <a:r>
              <a:rPr lang="en-US" altLang="ko-KR" dirty="0"/>
              <a:t>3</a:t>
            </a:r>
            <a:r>
              <a:rPr lang="ko-KR" altLang="en-US" dirty="0"/>
              <a:t>차원 배열로 생성</a:t>
            </a:r>
            <a:endParaRPr lang="en-US" altLang="ko-KR" dirty="0"/>
          </a:p>
          <a:p>
            <a:r>
              <a:rPr lang="en-US" altLang="ko-KR" dirty="0"/>
              <a:t>concatenate() </a:t>
            </a:r>
            <a:r>
              <a:rPr lang="ko-KR" altLang="en-US" dirty="0"/>
              <a:t>함수와 다름</a:t>
            </a:r>
            <a:endParaRPr lang="en-US" altLang="ko-KR" dirty="0"/>
          </a:p>
          <a:p>
            <a:pPr lvl="1"/>
            <a:r>
              <a:rPr lang="en-US" altLang="ko-KR" dirty="0" err="1"/>
              <a:t>np.stack</a:t>
            </a:r>
            <a:r>
              <a:rPr lang="en-US" altLang="ko-KR" dirty="0"/>
              <a:t>()</a:t>
            </a:r>
            <a:r>
              <a:rPr lang="ko-KR" altLang="en-US" dirty="0"/>
              <a:t>에 참여하는 배열은 모두 모양이 같아야 하며</a:t>
            </a:r>
            <a:endParaRPr lang="en-US" altLang="ko-KR" dirty="0"/>
          </a:p>
          <a:p>
            <a:pPr lvl="1"/>
            <a:r>
              <a:rPr lang="en-US" altLang="ko-KR" dirty="0" err="1"/>
              <a:t>np.stack</a:t>
            </a:r>
            <a:r>
              <a:rPr lang="en-US" altLang="ko-KR" dirty="0"/>
              <a:t>()</a:t>
            </a:r>
            <a:r>
              <a:rPr lang="ko-KR" altLang="en-US" dirty="0"/>
              <a:t>의 결과는 </a:t>
            </a:r>
            <a:r>
              <a:rPr lang="en-US" altLang="ko-KR" dirty="0"/>
              <a:t>axis</a:t>
            </a:r>
            <a:r>
              <a:rPr lang="ko-KR" altLang="en-US" dirty="0"/>
              <a:t>에 지정한 축으로 차수가 하나 증가시켜 결합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339846-C06C-432B-972D-280654C489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주어진 둘 이상의 배열을 합쳐</a:t>
            </a:r>
            <a:r>
              <a:rPr lang="en-US" altLang="ko-KR" dirty="0"/>
              <a:t>(</a:t>
            </a:r>
            <a:r>
              <a:rPr lang="ko-KR" altLang="en-US" dirty="0"/>
              <a:t>쌓아</a:t>
            </a:r>
            <a:r>
              <a:rPr lang="en-US" altLang="ko-KR" dirty="0"/>
              <a:t>) </a:t>
            </a:r>
            <a:r>
              <a:rPr lang="ko-KR" altLang="en-US" dirty="0"/>
              <a:t>하나의 배열로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C05E4-E514-43B5-8BF6-9C847BF7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23" y="3381767"/>
            <a:ext cx="5127844" cy="38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0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BE546-C5BC-4C49-9A69-E50CAE4E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((arr_1, arr_2), axis= 0 | 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19461-5FB6-4AB8-BCF1-52AB8E2D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EC9B20-94ED-465B-80AC-C8469373BA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665A0-A7B3-43A3-8BA4-0E249ADC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" y="1649900"/>
            <a:ext cx="8153400" cy="2609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022D8D-F2AD-40C3-92CF-18D9FB9E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6" y="1882799"/>
            <a:ext cx="6954849" cy="49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355C6-3E19-460E-8088-2BBBB0D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D0CEB-AF34-4FDD-845C-7E8A703A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shape: (3, 3, 2)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150DB-A1DB-4310-ADFE-08B5CC484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모양</a:t>
            </a:r>
            <a:r>
              <a:rPr lang="en-US" altLang="ko-KR" dirty="0"/>
              <a:t> (n0, n1, n2)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843D7F-9FC3-4C89-BDC2-45E08DB6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515" y="3020417"/>
            <a:ext cx="3666863" cy="3029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C2AC6-5694-4422-92AC-9EE3491E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8" y="2188467"/>
            <a:ext cx="4114800" cy="38766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4FBA3A5-4B03-4C65-B05F-52B501AA9539}"/>
              </a:ext>
            </a:extLst>
          </p:cNvPr>
          <p:cNvCxnSpPr/>
          <p:nvPr/>
        </p:nvCxnSpPr>
        <p:spPr>
          <a:xfrm>
            <a:off x="1915568" y="3243784"/>
            <a:ext cx="0" cy="270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05B067-E82D-4432-AE19-16289B3EFD09}"/>
              </a:ext>
            </a:extLst>
          </p:cNvPr>
          <p:cNvSpPr txBox="1"/>
          <p:nvPr/>
        </p:nvSpPr>
        <p:spPr>
          <a:xfrm>
            <a:off x="1180108" y="4381386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 = 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182BE7-9F0B-4F68-9EF3-3E4CFA0BC2D2}"/>
              </a:ext>
            </a:extLst>
          </p:cNvPr>
          <p:cNvCxnSpPr>
            <a:cxnSpLocks/>
          </p:cNvCxnSpPr>
          <p:nvPr/>
        </p:nvCxnSpPr>
        <p:spPr>
          <a:xfrm>
            <a:off x="2067968" y="3262703"/>
            <a:ext cx="0" cy="60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7FBE18-AD73-4021-915A-9E5F9518EFB6}"/>
              </a:ext>
            </a:extLst>
          </p:cNvPr>
          <p:cNvCxnSpPr>
            <a:cxnSpLocks/>
          </p:cNvCxnSpPr>
          <p:nvPr/>
        </p:nvCxnSpPr>
        <p:spPr>
          <a:xfrm>
            <a:off x="2273764" y="3114753"/>
            <a:ext cx="7497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BBC4FC-A4D9-4DE8-A3DA-AD1647A051B8}"/>
              </a:ext>
            </a:extLst>
          </p:cNvPr>
          <p:cNvSpPr txBox="1"/>
          <p:nvPr/>
        </p:nvSpPr>
        <p:spPr>
          <a:xfrm>
            <a:off x="1915568" y="3812585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 = 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D09B8-4A53-4C96-970D-63288284C672}"/>
              </a:ext>
            </a:extLst>
          </p:cNvPr>
          <p:cNvSpPr txBox="1"/>
          <p:nvPr/>
        </p:nvSpPr>
        <p:spPr>
          <a:xfrm>
            <a:off x="2501649" y="2803756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 = 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355C6-3E19-460E-8088-2BBBB0D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D0CEB-AF34-4FDD-845C-7E8A703A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shape: (2, 2, 4)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150DB-A1DB-4310-ADFE-08B5CC484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모양</a:t>
            </a:r>
            <a:r>
              <a:rPr lang="en-US" altLang="ko-KR" dirty="0"/>
              <a:t> (n0, n1, n2)  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22B095-8E22-4C59-B214-E06298EB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40" y="1047344"/>
            <a:ext cx="3771900" cy="5857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D892FB-0F09-4F7A-A217-EC72192335EA}"/>
              </a:ext>
            </a:extLst>
          </p:cNvPr>
          <p:cNvSpPr txBox="1"/>
          <p:nvPr/>
        </p:nvSpPr>
        <p:spPr>
          <a:xfrm>
            <a:off x="3810540" y="7039506"/>
            <a:ext cx="6047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https://aman.ai/primers/numpy/</a:t>
            </a:r>
          </a:p>
        </p:txBody>
      </p:sp>
    </p:spTree>
    <p:extLst>
      <p:ext uri="{BB962C8B-B14F-4D97-AF65-F5344CB8AC3E}">
        <p14:creationId xmlns:p14="http://schemas.microsoft.com/office/powerpoint/2010/main" val="112060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4903B-B5A3-4047-839B-169C8731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((arr_1, arr_2), axis = 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FB05F-B019-4FF2-95C9-2FCAD75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생성에서 </a:t>
            </a:r>
            <a:r>
              <a:rPr lang="en-US" altLang="ko-KR" dirty="0"/>
              <a:t>axis = 0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D3BCEE-57C8-44DE-9D94-4AEEB7997B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모양 </a:t>
            </a:r>
            <a:r>
              <a:rPr lang="en-US" altLang="ko-KR" dirty="0"/>
              <a:t>(2, 3)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행렬 </a:t>
            </a:r>
            <a:r>
              <a:rPr lang="en-US" altLang="ko-KR" dirty="0"/>
              <a:t>x, y, z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78CF7-D51D-45C1-BEF0-BEE3616A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2" y="2165119"/>
            <a:ext cx="8143875" cy="381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76B276-52DA-4E31-B264-17816CE8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82" y="2806281"/>
            <a:ext cx="6448679" cy="3867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5F40-EA85-40FB-A3F1-DEA49455D1C0}"/>
              </a:ext>
            </a:extLst>
          </p:cNvPr>
          <p:cNvSpPr txBox="1"/>
          <p:nvPr/>
        </p:nvSpPr>
        <p:spPr>
          <a:xfrm>
            <a:off x="1133221" y="2575687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(1, 2, 3)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9409E-C577-4C16-B9E7-CF9C84E0CCD2}"/>
              </a:ext>
            </a:extLst>
          </p:cNvPr>
          <p:cNvSpPr txBox="1"/>
          <p:nvPr/>
        </p:nvSpPr>
        <p:spPr>
          <a:xfrm>
            <a:off x="1113198" y="3779837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(1, 2, 3)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8681E-82FA-4A28-8F0B-9A420CEAAAA3}"/>
              </a:ext>
            </a:extLst>
          </p:cNvPr>
          <p:cNvSpPr txBox="1"/>
          <p:nvPr/>
        </p:nvSpPr>
        <p:spPr>
          <a:xfrm>
            <a:off x="1126545" y="5022362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(1, 2, 3)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15D7F9-65EA-45FB-8935-F015396C9742}"/>
              </a:ext>
            </a:extLst>
          </p:cNvPr>
          <p:cNvSpPr/>
          <p:nvPr/>
        </p:nvSpPr>
        <p:spPr>
          <a:xfrm>
            <a:off x="2623566" y="2575687"/>
            <a:ext cx="219751" cy="27544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E649ED4-310C-412A-A1DC-A79AB4B9B917}"/>
              </a:ext>
            </a:extLst>
          </p:cNvPr>
          <p:cNvCxnSpPr/>
          <p:nvPr/>
        </p:nvCxnSpPr>
        <p:spPr>
          <a:xfrm>
            <a:off x="2843317" y="5330139"/>
            <a:ext cx="1521775" cy="109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DC58CA-26DF-43CB-A9F2-6115F68FFD17}"/>
              </a:ext>
            </a:extLst>
          </p:cNvPr>
          <p:cNvSpPr/>
          <p:nvPr/>
        </p:nvSpPr>
        <p:spPr>
          <a:xfrm>
            <a:off x="4282769" y="6470277"/>
            <a:ext cx="219751" cy="2037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8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4903B-B5A3-4047-839B-169C8731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((arr_1, arr_2), axis= 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FB05F-B019-4FF2-95C9-2FCAD75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생성에서 </a:t>
            </a:r>
            <a:r>
              <a:rPr lang="en-US" altLang="ko-KR" dirty="0"/>
              <a:t>axis = 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D3BCEE-57C8-44DE-9D94-4AEEB7997B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모양 </a:t>
            </a:r>
            <a:r>
              <a:rPr lang="en-US" altLang="ko-KR" dirty="0"/>
              <a:t>(2, 3)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행렬 </a:t>
            </a:r>
            <a:r>
              <a:rPr lang="en-US" altLang="ko-KR" dirty="0"/>
              <a:t>x, y, z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78CF7-D51D-45C1-BEF0-BEE3616A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2" y="2165119"/>
            <a:ext cx="8143875" cy="38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0C93B-26BA-4EB4-BD8B-822174B8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08" y="3185053"/>
            <a:ext cx="6256772" cy="3557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59E5F-0FCA-4226-A3D1-6DBE73EACD9C}"/>
              </a:ext>
            </a:extLst>
          </p:cNvPr>
          <p:cNvSpPr txBox="1"/>
          <p:nvPr/>
        </p:nvSpPr>
        <p:spPr>
          <a:xfrm>
            <a:off x="1133221" y="257568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(2, 1, 3)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7648D-A40F-4DDF-B0E3-2E04B5CA263D}"/>
              </a:ext>
            </a:extLst>
          </p:cNvPr>
          <p:cNvSpPr txBox="1"/>
          <p:nvPr/>
        </p:nvSpPr>
        <p:spPr>
          <a:xfrm>
            <a:off x="1113198" y="377983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(2, 1, 3)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2CFFB-EBCD-4F71-80B5-BA5943FD98EA}"/>
              </a:ext>
            </a:extLst>
          </p:cNvPr>
          <p:cNvSpPr txBox="1"/>
          <p:nvPr/>
        </p:nvSpPr>
        <p:spPr>
          <a:xfrm>
            <a:off x="1126545" y="5022362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(2, 1, 3)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39418-16CA-4844-B0BD-17B98C4467E9}"/>
              </a:ext>
            </a:extLst>
          </p:cNvPr>
          <p:cNvSpPr/>
          <p:nvPr/>
        </p:nvSpPr>
        <p:spPr>
          <a:xfrm>
            <a:off x="2837146" y="2595709"/>
            <a:ext cx="219751" cy="27544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1A28E4-C135-4117-8EBF-675848563EFA}"/>
              </a:ext>
            </a:extLst>
          </p:cNvPr>
          <p:cNvCxnSpPr>
            <a:cxnSpLocks/>
          </p:cNvCxnSpPr>
          <p:nvPr/>
        </p:nvCxnSpPr>
        <p:spPr>
          <a:xfrm>
            <a:off x="3056897" y="5350161"/>
            <a:ext cx="1612990" cy="117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F91B9-4D18-462E-BF9D-5958F39AD442}"/>
              </a:ext>
            </a:extLst>
          </p:cNvPr>
          <p:cNvSpPr/>
          <p:nvPr/>
        </p:nvSpPr>
        <p:spPr>
          <a:xfrm>
            <a:off x="4669887" y="6545280"/>
            <a:ext cx="219751" cy="2037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635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4903B-B5A3-4047-839B-169C8731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((arr_1, arr_2), axis = 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FB05F-B019-4FF2-95C9-2FCAD75B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생성에서 </a:t>
            </a:r>
            <a:r>
              <a:rPr lang="en-US" altLang="ko-KR" dirty="0"/>
              <a:t>axis = 2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D3BCEE-57C8-44DE-9D94-4AEEB7997B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모양 </a:t>
            </a:r>
            <a:r>
              <a:rPr lang="en-US" altLang="ko-KR" dirty="0"/>
              <a:t>(2, 3)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행렬 </a:t>
            </a:r>
            <a:r>
              <a:rPr lang="en-US" altLang="ko-KR" dirty="0"/>
              <a:t>x, y, z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78CF7-D51D-45C1-BEF0-BEE3616A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2" y="2165119"/>
            <a:ext cx="8143875" cy="381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2D1CD3-F220-467F-ABC0-7D2BB46B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90" y="2834105"/>
            <a:ext cx="6471909" cy="3678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C3661-A393-46F3-BF45-6DDCF0A3EBE0}"/>
              </a:ext>
            </a:extLst>
          </p:cNvPr>
          <p:cNvSpPr txBox="1"/>
          <p:nvPr/>
        </p:nvSpPr>
        <p:spPr>
          <a:xfrm>
            <a:off x="1133221" y="2575687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(2, 3, 1)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F6C05-4624-4BBC-BF16-CF3675F05FC7}"/>
              </a:ext>
            </a:extLst>
          </p:cNvPr>
          <p:cNvSpPr txBox="1"/>
          <p:nvPr/>
        </p:nvSpPr>
        <p:spPr>
          <a:xfrm>
            <a:off x="1113198" y="3779837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(2, 3, 1)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AE755-9152-4A61-868F-0BDDA63DC802}"/>
              </a:ext>
            </a:extLst>
          </p:cNvPr>
          <p:cNvSpPr txBox="1"/>
          <p:nvPr/>
        </p:nvSpPr>
        <p:spPr>
          <a:xfrm>
            <a:off x="1126545" y="5022362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모양이 </a:t>
            </a:r>
            <a:r>
              <a:rPr lang="en-US" altLang="ko-KR" sz="1400" dirty="0">
                <a:solidFill>
                  <a:srgbClr val="FF0000"/>
                </a:solidFill>
              </a:rPr>
              <a:t>(2, 3)</a:t>
            </a:r>
            <a:r>
              <a:rPr lang="ko-KR" altLang="en-US" sz="1400" dirty="0">
                <a:solidFill>
                  <a:srgbClr val="FF0000"/>
                </a:solidFill>
              </a:rPr>
              <a:t>에서</a:t>
            </a:r>
            <a:r>
              <a:rPr lang="en-US" altLang="ko-KR" sz="1400" dirty="0">
                <a:solidFill>
                  <a:srgbClr val="FF0000"/>
                </a:solidFill>
              </a:rPr>
              <a:t> (2, 3, 1)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6E8A8E-0F7D-4DCE-83CE-621595F54590}"/>
              </a:ext>
            </a:extLst>
          </p:cNvPr>
          <p:cNvSpPr/>
          <p:nvPr/>
        </p:nvSpPr>
        <p:spPr>
          <a:xfrm>
            <a:off x="3044046" y="2575687"/>
            <a:ext cx="219751" cy="275445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12B17C-73D2-4911-90CD-C8EFFCAA5389}"/>
              </a:ext>
            </a:extLst>
          </p:cNvPr>
          <p:cNvCxnSpPr>
            <a:cxnSpLocks/>
          </p:cNvCxnSpPr>
          <p:nvPr/>
        </p:nvCxnSpPr>
        <p:spPr>
          <a:xfrm>
            <a:off x="3284685" y="5300582"/>
            <a:ext cx="1411900" cy="96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6F7D61-638A-4DC7-80DC-B001F07450E8}"/>
              </a:ext>
            </a:extLst>
          </p:cNvPr>
          <p:cNvSpPr/>
          <p:nvPr/>
        </p:nvSpPr>
        <p:spPr>
          <a:xfrm>
            <a:off x="4696585" y="6288567"/>
            <a:ext cx="219751" cy="2037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9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D9B50-A466-4EFC-94DF-3128D88C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np.stack</a:t>
            </a:r>
            <a:r>
              <a:rPr lang="en-US" altLang="ko-KR" dirty="0"/>
              <a:t>((arr_1, arr_2), axis= 0 | 1 | 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AD418-49F8-42E1-BBB6-95707529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x, y, z </a:t>
            </a:r>
            <a:r>
              <a:rPr lang="ko-KR" altLang="en-US" dirty="0"/>
              <a:t>모양</a:t>
            </a:r>
            <a:r>
              <a:rPr lang="en-US" altLang="ko-KR" dirty="0"/>
              <a:t>: (2, 3)</a:t>
            </a:r>
          </a:p>
          <a:p>
            <a:r>
              <a:rPr lang="en-US" altLang="ko-KR" dirty="0"/>
              <a:t>stack </a:t>
            </a:r>
            <a:r>
              <a:rPr lang="ko-KR" altLang="en-US" dirty="0"/>
              <a:t>결과 모양</a:t>
            </a:r>
            <a:endParaRPr lang="en-US" altLang="ko-KR" dirty="0"/>
          </a:p>
          <a:p>
            <a:pPr lvl="1"/>
            <a:r>
              <a:rPr lang="ko-KR" altLang="en-US" dirty="0"/>
              <a:t>결합하는 배열 수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n=3</a:t>
            </a:r>
          </a:p>
          <a:p>
            <a:pPr lvl="1"/>
            <a:r>
              <a:rPr lang="en-US" altLang="ko-KR" dirty="0"/>
              <a:t>axis = 0 </a:t>
            </a:r>
          </a:p>
          <a:p>
            <a:pPr lvl="2"/>
            <a:r>
              <a:rPr lang="en-US" altLang="ko-KR" dirty="0"/>
              <a:t>(n, 2, 3)</a:t>
            </a:r>
          </a:p>
          <a:p>
            <a:pPr lvl="1"/>
            <a:r>
              <a:rPr lang="en-US" altLang="ko-KR" dirty="0"/>
              <a:t>axis = 1 </a:t>
            </a:r>
          </a:p>
          <a:p>
            <a:pPr lvl="2"/>
            <a:r>
              <a:rPr lang="en-US" altLang="ko-KR" dirty="0"/>
              <a:t>(2, n, 3)</a:t>
            </a:r>
          </a:p>
          <a:p>
            <a:pPr lvl="1"/>
            <a:r>
              <a:rPr lang="en-US" altLang="ko-KR" dirty="0"/>
              <a:t>axis = 0 </a:t>
            </a:r>
          </a:p>
          <a:p>
            <a:pPr lvl="2"/>
            <a:r>
              <a:rPr lang="en-US" altLang="ko-KR" dirty="0"/>
              <a:t>(2, 3, n)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E61447-E063-4A75-B2FB-8F604A78B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B6351-5C17-4154-A592-EA2F4D4F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37" y="1126490"/>
            <a:ext cx="5912169" cy="62559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AF9A99-2A5A-428B-948D-299B495B1331}"/>
              </a:ext>
            </a:extLst>
          </p:cNvPr>
          <p:cNvSpPr/>
          <p:nvPr/>
        </p:nvSpPr>
        <p:spPr>
          <a:xfrm>
            <a:off x="3044046" y="2910061"/>
            <a:ext cx="767066" cy="38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F9F358-D6E7-4371-94D6-B4C2CBF90EFD}"/>
              </a:ext>
            </a:extLst>
          </p:cNvPr>
          <p:cNvSpPr/>
          <p:nvPr/>
        </p:nvSpPr>
        <p:spPr>
          <a:xfrm>
            <a:off x="3044046" y="3468490"/>
            <a:ext cx="767066" cy="38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0638FB-6392-43BF-9896-7C4441DE12D3}"/>
              </a:ext>
            </a:extLst>
          </p:cNvPr>
          <p:cNvSpPr/>
          <p:nvPr/>
        </p:nvSpPr>
        <p:spPr>
          <a:xfrm>
            <a:off x="3042932" y="4023582"/>
            <a:ext cx="767066" cy="38711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2D0FF6-5F1B-4885-9EB1-523A2F5DF176}"/>
              </a:ext>
            </a:extLst>
          </p:cNvPr>
          <p:cNvSpPr/>
          <p:nvPr/>
        </p:nvSpPr>
        <p:spPr>
          <a:xfrm>
            <a:off x="3049618" y="4604261"/>
            <a:ext cx="767066" cy="1576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79140C-88F8-4522-A6A4-5E19ABC5CB1C}"/>
              </a:ext>
            </a:extLst>
          </p:cNvPr>
          <p:cNvSpPr/>
          <p:nvPr/>
        </p:nvSpPr>
        <p:spPr>
          <a:xfrm>
            <a:off x="3049618" y="4782254"/>
            <a:ext cx="767066" cy="1576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6149B-E5C1-4E1A-A2DF-5B789C8BAE1F}"/>
              </a:ext>
            </a:extLst>
          </p:cNvPr>
          <p:cNvSpPr/>
          <p:nvPr/>
        </p:nvSpPr>
        <p:spPr>
          <a:xfrm>
            <a:off x="3048500" y="4976924"/>
            <a:ext cx="767066" cy="15762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05A23-8862-4B3C-BA6D-E64C5DC85638}"/>
              </a:ext>
            </a:extLst>
          </p:cNvPr>
          <p:cNvSpPr txBox="1"/>
          <p:nvPr/>
        </p:nvSpPr>
        <p:spPr>
          <a:xfrm>
            <a:off x="4063321" y="3363707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axis=0 stack</a:t>
            </a:r>
            <a:r>
              <a:rPr lang="ko-KR" altLang="en-US" sz="1400" dirty="0">
                <a:solidFill>
                  <a:srgbClr val="FF0000"/>
                </a:solidFill>
              </a:rPr>
              <a:t> 결과 모양</a:t>
            </a:r>
            <a:r>
              <a:rPr lang="en-US" altLang="ko-KR" sz="1400" dirty="0">
                <a:solidFill>
                  <a:srgbClr val="FF0000"/>
                </a:solidFill>
              </a:rPr>
              <a:t>: (</a:t>
            </a:r>
            <a:r>
              <a:rPr lang="en-US" altLang="ko-KR" sz="1400" dirty="0">
                <a:solidFill>
                  <a:srgbClr val="7030A0"/>
                </a:solidFill>
              </a:rPr>
              <a:t>3</a:t>
            </a:r>
            <a:r>
              <a:rPr lang="en-US" altLang="ko-KR" sz="1400" dirty="0">
                <a:solidFill>
                  <a:srgbClr val="FF0000"/>
                </a:solidFill>
              </a:rPr>
              <a:t>, 2,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2BDC6-C064-4339-8B28-0EF02FE038F4}"/>
              </a:ext>
            </a:extLst>
          </p:cNvPr>
          <p:cNvSpPr txBox="1"/>
          <p:nvPr/>
        </p:nvSpPr>
        <p:spPr>
          <a:xfrm>
            <a:off x="4068887" y="4770909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axis=0 stack</a:t>
            </a:r>
            <a:r>
              <a:rPr lang="ko-KR" altLang="en-US" sz="1400" dirty="0">
                <a:solidFill>
                  <a:srgbClr val="FF0000"/>
                </a:solidFill>
              </a:rPr>
              <a:t> 결과 모양</a:t>
            </a:r>
            <a:r>
              <a:rPr lang="en-US" altLang="ko-KR" sz="1400" dirty="0">
                <a:solidFill>
                  <a:srgbClr val="FF0000"/>
                </a:solidFill>
              </a:rPr>
              <a:t>: (2, </a:t>
            </a:r>
            <a:r>
              <a:rPr lang="en-US" altLang="ko-KR" sz="1400" dirty="0">
                <a:solidFill>
                  <a:srgbClr val="7030A0"/>
                </a:solidFill>
              </a:rPr>
              <a:t>3</a:t>
            </a:r>
            <a:r>
              <a:rPr lang="en-US" altLang="ko-KR" sz="1400" dirty="0">
                <a:solidFill>
                  <a:srgbClr val="FF0000"/>
                </a:solidFill>
              </a:rPr>
              <a:t>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B6F549-B555-43EE-85D0-031137DA6DB5}"/>
              </a:ext>
            </a:extLst>
          </p:cNvPr>
          <p:cNvSpPr txBox="1"/>
          <p:nvPr/>
        </p:nvSpPr>
        <p:spPr>
          <a:xfrm>
            <a:off x="4068886" y="6125408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axis=0 stack</a:t>
            </a:r>
            <a:r>
              <a:rPr lang="ko-KR" altLang="en-US" sz="1400" dirty="0">
                <a:solidFill>
                  <a:srgbClr val="FF0000"/>
                </a:solidFill>
              </a:rPr>
              <a:t> 결과 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3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BE9E8D-2ACF-4408-A57B-B93BCD5B7984}"/>
              </a:ext>
            </a:extLst>
          </p:cNvPr>
          <p:cNvSpPr/>
          <p:nvPr/>
        </p:nvSpPr>
        <p:spPr>
          <a:xfrm>
            <a:off x="3162769" y="6062288"/>
            <a:ext cx="143001" cy="57144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8A895C-C5BA-4EC4-AD71-8F0DB4A142E3}"/>
              </a:ext>
            </a:extLst>
          </p:cNvPr>
          <p:cNvSpPr/>
          <p:nvPr/>
        </p:nvSpPr>
        <p:spPr>
          <a:xfrm>
            <a:off x="3355213" y="6067859"/>
            <a:ext cx="143001" cy="57144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9D03C2-CAE2-4E7F-91DE-E698C1FDE69C}"/>
              </a:ext>
            </a:extLst>
          </p:cNvPr>
          <p:cNvSpPr/>
          <p:nvPr/>
        </p:nvSpPr>
        <p:spPr>
          <a:xfrm>
            <a:off x="3575469" y="6074529"/>
            <a:ext cx="143001" cy="57144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8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배열 결합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A4240-EF40-44F0-8A9A-AC0F38C2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 </a:t>
            </a:r>
            <a:r>
              <a:rPr lang="en-US" altLang="ko-KR" dirty="0" err="1"/>
              <a:t>np.stack</a:t>
            </a:r>
            <a:r>
              <a:rPr lang="en-US" altLang="ko-KR" dirty="0"/>
              <a:t>((x, y, z), axis=2) </a:t>
            </a:r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C78AE-8907-432C-8A8E-669256066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DD6A7B-E307-4E53-B3B9-3EA625F6EA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축 </a:t>
            </a:r>
            <a:r>
              <a:rPr lang="en-US" altLang="ko-KR" dirty="0"/>
              <a:t>2</a:t>
            </a:r>
            <a:r>
              <a:rPr lang="ko-KR" altLang="en-US" dirty="0"/>
              <a:t>로 차수를 증가시켜 </a:t>
            </a:r>
            <a:r>
              <a:rPr lang="en-US" altLang="ko-KR" dirty="0"/>
              <a:t>3</a:t>
            </a:r>
            <a:r>
              <a:rPr lang="ko-KR" altLang="en-US" dirty="0"/>
              <a:t>차원 생성해 축 </a:t>
            </a:r>
            <a:r>
              <a:rPr lang="en-US" altLang="ko-KR" dirty="0"/>
              <a:t>2</a:t>
            </a:r>
            <a:r>
              <a:rPr lang="ko-KR" altLang="en-US" dirty="0"/>
              <a:t>로 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6D40D-A309-4D76-B184-1B2BF532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3" y="1391547"/>
            <a:ext cx="2469531" cy="61305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46070B-63D2-4C68-8314-DD7C17C4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38" y="1391546"/>
            <a:ext cx="2486903" cy="61305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99E9F-C20B-4342-85A0-F8C1D28A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95" y="1411003"/>
            <a:ext cx="2484162" cy="61305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EECC25-0349-41F1-9D3E-A00F0D878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448" y="138337"/>
            <a:ext cx="3214687" cy="2692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E0000C-43ED-44EC-BB48-2DF1572C20DD}"/>
              </a:ext>
            </a:extLst>
          </p:cNvPr>
          <p:cNvSpPr txBox="1"/>
          <p:nvPr/>
        </p:nvSpPr>
        <p:spPr>
          <a:xfrm>
            <a:off x="398261" y="2536105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111E2-1C4C-4DC8-9F9C-FF4EB6B09018}"/>
              </a:ext>
            </a:extLst>
          </p:cNvPr>
          <p:cNvSpPr txBox="1"/>
          <p:nvPr/>
        </p:nvSpPr>
        <p:spPr>
          <a:xfrm>
            <a:off x="1343857" y="416125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6914F-0A6F-4DE6-8D45-453FA8EB4974}"/>
              </a:ext>
            </a:extLst>
          </p:cNvPr>
          <p:cNvSpPr txBox="1"/>
          <p:nvPr/>
        </p:nvSpPr>
        <p:spPr>
          <a:xfrm>
            <a:off x="1336339" y="635844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636C7-0541-41C1-BC7F-AA07D008A1B7}"/>
              </a:ext>
            </a:extLst>
          </p:cNvPr>
          <p:cNvSpPr txBox="1"/>
          <p:nvPr/>
        </p:nvSpPr>
        <p:spPr>
          <a:xfrm>
            <a:off x="2866696" y="252832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6915-429D-4D2D-A372-20A6F6EDCBF0}"/>
              </a:ext>
            </a:extLst>
          </p:cNvPr>
          <p:cNvSpPr txBox="1"/>
          <p:nvPr/>
        </p:nvSpPr>
        <p:spPr>
          <a:xfrm>
            <a:off x="3919077" y="411342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EF164-A344-411D-AE54-11ED0141D936}"/>
              </a:ext>
            </a:extLst>
          </p:cNvPr>
          <p:cNvSpPr txBox="1"/>
          <p:nvPr/>
        </p:nvSpPr>
        <p:spPr>
          <a:xfrm>
            <a:off x="3911559" y="6310613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C8A47-A0CE-4804-BE55-93541E3C8C38}"/>
              </a:ext>
            </a:extLst>
          </p:cNvPr>
          <p:cNvSpPr txBox="1"/>
          <p:nvPr/>
        </p:nvSpPr>
        <p:spPr>
          <a:xfrm>
            <a:off x="5491470" y="2526832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18735-3A0C-4B4E-8B1C-44CBD4F8D68F}"/>
              </a:ext>
            </a:extLst>
          </p:cNvPr>
          <p:cNvSpPr txBox="1"/>
          <p:nvPr/>
        </p:nvSpPr>
        <p:spPr>
          <a:xfrm>
            <a:off x="6543851" y="4111938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B81103-CE4B-426F-9D9F-1B5FFB23C9E4}"/>
              </a:ext>
            </a:extLst>
          </p:cNvPr>
          <p:cNvSpPr txBox="1"/>
          <p:nvPr/>
        </p:nvSpPr>
        <p:spPr>
          <a:xfrm>
            <a:off x="6536333" y="630912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CB3B5E-F6C7-497A-BEA6-8495AF462496}"/>
              </a:ext>
            </a:extLst>
          </p:cNvPr>
          <p:cNvSpPr txBox="1"/>
          <p:nvPr/>
        </p:nvSpPr>
        <p:spPr>
          <a:xfrm>
            <a:off x="7417092" y="1742508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모양</a:t>
            </a:r>
            <a:r>
              <a:rPr lang="en-US" altLang="ko-KR" sz="1400" dirty="0">
                <a:solidFill>
                  <a:srgbClr val="FF0000"/>
                </a:solidFill>
              </a:rPr>
              <a:t>: (2, 3, </a:t>
            </a:r>
            <a:r>
              <a:rPr lang="en-US" altLang="ko-KR" sz="1400" dirty="0">
                <a:solidFill>
                  <a:srgbClr val="7030A0"/>
                </a:solidFill>
              </a:rPr>
              <a:t>3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02F436-E244-47C5-9AAB-249AE3DF411C}"/>
              </a:ext>
            </a:extLst>
          </p:cNvPr>
          <p:cNvSpPr/>
          <p:nvPr/>
        </p:nvSpPr>
        <p:spPr>
          <a:xfrm>
            <a:off x="8397539" y="1046102"/>
            <a:ext cx="264883" cy="7164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4D18B5-3E10-4BA8-9244-CDF747DDE6B1}"/>
              </a:ext>
            </a:extLst>
          </p:cNvPr>
          <p:cNvSpPr/>
          <p:nvPr/>
        </p:nvSpPr>
        <p:spPr>
          <a:xfrm>
            <a:off x="8756839" y="1044988"/>
            <a:ext cx="264883" cy="7164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7F539E-4017-4426-BE33-29CE0B0315FE}"/>
              </a:ext>
            </a:extLst>
          </p:cNvPr>
          <p:cNvSpPr/>
          <p:nvPr/>
        </p:nvSpPr>
        <p:spPr>
          <a:xfrm>
            <a:off x="9130613" y="1044992"/>
            <a:ext cx="264883" cy="7164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99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909F9-9A8D-4CA6-AB3A-69A15245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 </a:t>
            </a:r>
            <a:r>
              <a:rPr lang="en-US" altLang="ko-KR" dirty="0" err="1"/>
              <a:t>np.stack</a:t>
            </a:r>
            <a:r>
              <a:rPr lang="en-US" altLang="ko-KR" dirty="0"/>
              <a:t>((x, y, z), axis=2) </a:t>
            </a:r>
            <a:r>
              <a:rPr lang="ko-KR" altLang="en-US" dirty="0"/>
              <a:t>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C3AF7-94A8-49BF-948E-CBD29AECC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EA1787-726F-4AF1-AEF6-B8C7825270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6DC16-8600-4FB6-AC7E-D60AC7A9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36" y="1189437"/>
            <a:ext cx="7054833" cy="58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9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6DE76-6757-4D06-95DF-46E78C52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column_stack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C1211-9C38-4E02-A0F5-8B945F095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차원은 동일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0711C-B55C-4B01-9440-6B2B4B9C04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차원은 다름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AB109C-FC78-4CE8-AE4D-60499E01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09" y="1439050"/>
            <a:ext cx="7077075" cy="2495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790CBD-275B-4914-9546-D16853B8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09" y="3934600"/>
            <a:ext cx="7077075" cy="34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7DDE5-48C0-4166-A9B3-FE42BC72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row_stack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vstack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0118B-3C5F-47C7-B386-B37E4E7D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A7507-FF6A-4053-B674-750CD2BF9F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row_stack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vstack</a:t>
            </a:r>
            <a:r>
              <a:rPr lang="en-US" altLang="ko-KR" dirty="0"/>
              <a:t>()</a:t>
            </a:r>
            <a:r>
              <a:rPr lang="ko-KR" altLang="en-US" dirty="0"/>
              <a:t>은 완전히 같은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6AE525-E6F6-44AE-BB30-751294C8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14" y="223733"/>
            <a:ext cx="5718943" cy="72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6F551-F597-4B19-95AF-3E2A79B0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np.c</a:t>
            </a:r>
            <a:r>
              <a:rPr lang="en-US" altLang="ko-KR" dirty="0"/>
              <a:t>_[]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411B0-D5DC-4A01-BBC1-65AA28B1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배열을 열 방향으로</a:t>
            </a:r>
            <a:r>
              <a:rPr lang="en-US" altLang="ko-KR" dirty="0"/>
              <a:t>(concatenation along the second axis, </a:t>
            </a:r>
            <a:r>
              <a:rPr lang="ko-KR" altLang="en-US" dirty="0"/>
              <a:t>즉 </a:t>
            </a:r>
            <a:r>
              <a:rPr lang="en-US" altLang="ko-KR" dirty="0"/>
              <a:t>column-wise)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ko-KR" altLang="en-US" dirty="0" err="1"/>
              <a:t>슬라이싱</a:t>
            </a:r>
            <a:r>
              <a:rPr lang="ko-KR" altLang="en-US" dirty="0"/>
              <a:t> 문법을 지원하여</a:t>
            </a:r>
            <a:r>
              <a:rPr lang="en-US" altLang="ko-KR" dirty="0"/>
              <a:t>, </a:t>
            </a:r>
            <a:r>
              <a:rPr lang="ko-KR" altLang="en-US" dirty="0"/>
              <a:t>인덱싱이나 </a:t>
            </a:r>
            <a:r>
              <a:rPr lang="ko-KR" altLang="en-US" dirty="0" err="1"/>
              <a:t>슬라이싱과</a:t>
            </a:r>
            <a:r>
              <a:rPr lang="ko-KR" altLang="en-US" dirty="0"/>
              <a:t> 함께 사용 가능</a:t>
            </a:r>
            <a:endParaRPr lang="en-US" altLang="ko-KR" dirty="0"/>
          </a:p>
          <a:p>
            <a:r>
              <a:rPr lang="ko-KR" altLang="en-US" dirty="0"/>
              <a:t>주요 특징</a:t>
            </a:r>
            <a:endParaRPr lang="en-US" altLang="ko-KR" dirty="0"/>
          </a:p>
          <a:p>
            <a:pPr lvl="1"/>
            <a:r>
              <a:rPr lang="ko-KR" altLang="en-US" dirty="0"/>
              <a:t>배열 결합</a:t>
            </a:r>
            <a:endParaRPr lang="en-US" altLang="ko-KR" dirty="0"/>
          </a:p>
          <a:p>
            <a:pPr lvl="2"/>
            <a:r>
              <a:rPr lang="ko-KR" altLang="en-US" dirty="0"/>
              <a:t>여러 배열을 세로 방향</a:t>
            </a:r>
            <a:r>
              <a:rPr lang="en-US" altLang="ko-KR" dirty="0"/>
              <a:t>(</a:t>
            </a:r>
            <a:r>
              <a:rPr lang="ko-KR" altLang="en-US" dirty="0"/>
              <a:t>열 방향</a:t>
            </a:r>
            <a:r>
              <a:rPr lang="en-US" altLang="ko-KR" dirty="0"/>
              <a:t>)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ko-KR" altLang="en-US" dirty="0"/>
              <a:t>쉽게 결합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배열 확장</a:t>
            </a:r>
            <a:endParaRPr lang="en-US" altLang="ko-KR" dirty="0"/>
          </a:p>
          <a:p>
            <a:pPr lvl="2"/>
            <a:r>
              <a:rPr lang="en-US" altLang="ko-KR" dirty="0"/>
              <a:t> 1</a:t>
            </a:r>
            <a:r>
              <a:rPr lang="ko-KR" altLang="en-US" dirty="0"/>
              <a:t>차원 배열을 자동으로 </a:t>
            </a:r>
            <a:r>
              <a:rPr lang="en-US" altLang="ko-KR" dirty="0"/>
              <a:t>2</a:t>
            </a:r>
            <a:r>
              <a:rPr lang="ko-KR" altLang="en-US" dirty="0"/>
              <a:t>차원으로</a:t>
            </a:r>
            <a:br>
              <a:rPr lang="en-US" altLang="ko-KR" dirty="0"/>
            </a:br>
            <a:r>
              <a:rPr lang="ko-KR" altLang="en-US" dirty="0"/>
              <a:t>확장한 뒤 열로 결합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5F5AD-203A-4A86-B74A-657F304F3C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C332D-B33C-42E9-BEAD-D43219A4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27" y="2448335"/>
            <a:ext cx="5389506" cy="49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91B7C-C366-44C7-A687-76427D95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np.c</a:t>
            </a:r>
            <a:r>
              <a:rPr lang="en-US" altLang="ko-KR" dirty="0"/>
              <a:t>_[]</a:t>
            </a:r>
            <a:r>
              <a:rPr lang="ko-KR" altLang="en-US" dirty="0"/>
              <a:t>와 </a:t>
            </a:r>
            <a:r>
              <a:rPr lang="en-US" altLang="ko-KR" dirty="0" err="1"/>
              <a:t>np.column_stack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11C94-9E3E-407D-A60F-72D3CF697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-&gt; 2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열로 결합</a:t>
            </a:r>
            <a:endParaRPr lang="en-US" altLang="ko-KR" dirty="0"/>
          </a:p>
          <a:p>
            <a:pPr lvl="1"/>
            <a:r>
              <a:rPr lang="ko-KR" altLang="en-US" dirty="0"/>
              <a:t>동일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CD10E8-2B53-449F-9E86-E5C484F4BF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np.c</a:t>
            </a:r>
            <a:r>
              <a:rPr lang="en-US" altLang="ko-KR" dirty="0"/>
              <a:t>_[]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함수가 아니며 참조 연산자 </a:t>
            </a:r>
            <a:r>
              <a:rPr lang="en-US" altLang="ko-KR" dirty="0"/>
              <a:t>[] </a:t>
            </a:r>
            <a:r>
              <a:rPr lang="ko-KR" altLang="en-US" dirty="0"/>
              <a:t>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8A5566-DDD0-4581-A2D2-F0C21BCF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57" y="1877287"/>
            <a:ext cx="6801075" cy="48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9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BAADF-FF12-4D83-B339-3E10CD679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np.c</a:t>
            </a:r>
            <a:r>
              <a:rPr lang="en-US" altLang="ko-KR" dirty="0"/>
              <a:t>_[]</a:t>
            </a:r>
            <a:r>
              <a:rPr lang="ko-KR" altLang="en-US" dirty="0"/>
              <a:t>와 </a:t>
            </a:r>
            <a:r>
              <a:rPr lang="en-US" altLang="ko-KR" dirty="0" err="1"/>
              <a:t>np.column_stack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8C025-9813-482B-B74F-529D8717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x.shape</a:t>
            </a:r>
            <a:endParaRPr lang="en-US" altLang="ko-KR" dirty="0"/>
          </a:p>
          <a:p>
            <a:pPr lvl="1"/>
            <a:r>
              <a:rPr lang="en-US" altLang="ko-KR" dirty="0"/>
              <a:t>(1, 3)</a:t>
            </a:r>
          </a:p>
          <a:p>
            <a:r>
              <a:rPr lang="en-US" altLang="ko-KR" dirty="0" err="1"/>
              <a:t>y.shape</a:t>
            </a:r>
            <a:endParaRPr lang="en-US" altLang="ko-KR" dirty="0"/>
          </a:p>
          <a:p>
            <a:pPr lvl="1"/>
            <a:r>
              <a:rPr lang="en-US" altLang="ko-KR" dirty="0"/>
              <a:t>(1, 3)</a:t>
            </a:r>
          </a:p>
          <a:p>
            <a:r>
              <a:rPr lang="ko-KR" altLang="en-US" dirty="0"/>
              <a:t>열 결합 결과 모양</a:t>
            </a:r>
            <a:endParaRPr lang="en-US" altLang="ko-KR" dirty="0"/>
          </a:p>
          <a:p>
            <a:pPr lvl="1"/>
            <a:r>
              <a:rPr lang="en-US" altLang="ko-KR" dirty="0"/>
              <a:t>(1, 6)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EAF1A0-8C53-4F27-BE0B-468E17C82E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176F9-263A-429B-9429-D3093254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750" y="1111145"/>
            <a:ext cx="6620500" cy="62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9354D-D7E2-4105-9C41-AC6CCBD8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np.r</a:t>
            </a:r>
            <a:r>
              <a:rPr lang="en-US" altLang="ko-KR" dirty="0"/>
              <a:t>_[ ]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D08F8-C5F8-4550-B9BC-DF07D5F5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475801" cy="508421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벡터들을 나열</a:t>
            </a:r>
            <a:endParaRPr lang="en-US" altLang="ko-KR" dirty="0"/>
          </a:p>
          <a:p>
            <a:pPr lvl="1"/>
            <a:r>
              <a:rPr lang="ko-KR" altLang="en-US" dirty="0"/>
              <a:t>그대로 </a:t>
            </a:r>
            <a:r>
              <a:rPr lang="en-US" altLang="ko-KR" dirty="0"/>
              <a:t>1</a:t>
            </a:r>
            <a:r>
              <a:rPr lang="ko-KR" altLang="en-US" dirty="0"/>
              <a:t>차원의 나열로 결합</a:t>
            </a:r>
            <a:endParaRPr lang="en-US" altLang="ko-KR" dirty="0"/>
          </a:p>
          <a:p>
            <a:r>
              <a:rPr lang="ko-KR" altLang="en-US" dirty="0"/>
              <a:t>배열이 </a:t>
            </a:r>
            <a:r>
              <a:rPr lang="en-US" altLang="ko-KR" dirty="0"/>
              <a:t>n</a:t>
            </a:r>
            <a:r>
              <a:rPr lang="ko-KR" altLang="en-US" dirty="0"/>
              <a:t>차원</a:t>
            </a:r>
            <a:endParaRPr lang="en-US" altLang="ko-KR" dirty="0"/>
          </a:p>
          <a:p>
            <a:pPr lvl="1"/>
            <a:r>
              <a:rPr lang="ko-KR" altLang="en-US" dirty="0"/>
              <a:t>기본적으로 인자인 슬라이스 객체를 첫 번째 축</a:t>
            </a:r>
            <a:r>
              <a:rPr lang="en-US" altLang="ko-KR" dirty="0"/>
              <a:t>(axis=0)</a:t>
            </a:r>
            <a:r>
              <a:rPr lang="ko-KR" altLang="en-US" dirty="0"/>
              <a:t>을 따라 연결해 변환</a:t>
            </a:r>
            <a:endParaRPr lang="en-US" altLang="ko-KR" dirty="0"/>
          </a:p>
          <a:p>
            <a:pPr lvl="1"/>
            <a:r>
              <a:rPr lang="en-US" altLang="ko-KR" dirty="0"/>
              <a:t>Translates slice objects to concatenation along the first axis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E0C026-92AB-4102-9E7F-2A0F09C0F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수평으로 또는 수직으로도 합칠 수 있는 다양한 결합 방법을 제공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BCD755-D051-4EA5-9ADB-127B3AB5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5" y="453839"/>
            <a:ext cx="2886075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B32A9-3C4D-4839-AD37-4B4559F2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np.r</a:t>
            </a:r>
            <a:r>
              <a:rPr lang="en-US" altLang="ko-KR" dirty="0"/>
              <a:t>_[ 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5A8C4-E805-4B55-8B4F-3D8C163F9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760884" cy="5084213"/>
          </a:xfrm>
        </p:spPr>
        <p:txBody>
          <a:bodyPr/>
          <a:lstStyle/>
          <a:p>
            <a:r>
              <a:rPr lang="en-US" altLang="ko-KR" dirty="0" err="1"/>
              <a:t>start:stop:step</a:t>
            </a:r>
            <a:endParaRPr lang="en-US" altLang="ko-KR" dirty="0"/>
          </a:p>
          <a:p>
            <a:r>
              <a:rPr lang="en-US" altLang="ko-KR" dirty="0" err="1"/>
              <a:t>Start:stop:numj</a:t>
            </a:r>
            <a:endParaRPr lang="en-US" altLang="ko-KR" dirty="0"/>
          </a:p>
          <a:p>
            <a:pPr lvl="1"/>
            <a:r>
              <a:rPr lang="ko-KR" altLang="en-US" dirty="0"/>
              <a:t>코드 </a:t>
            </a:r>
            <a:r>
              <a:rPr lang="en-US" altLang="ko-KR" dirty="0" err="1"/>
              <a:t>np.linspace</a:t>
            </a:r>
            <a:r>
              <a:rPr lang="en-US" altLang="ko-KR" dirty="0"/>
              <a:t>(-1, 1, 6)</a:t>
            </a:r>
          </a:p>
          <a:p>
            <a:pPr lvl="1"/>
            <a:r>
              <a:rPr lang="en-US" altLang="ko-KR" dirty="0"/>
              <a:t>[-1, 1]</a:t>
            </a:r>
          </a:p>
          <a:p>
            <a:pPr lvl="2"/>
            <a:r>
              <a:rPr lang="en-US" altLang="ko-KR" dirty="0"/>
              <a:t>-1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사이</a:t>
            </a:r>
            <a:r>
              <a:rPr lang="en-US" altLang="ko-KR" dirty="0"/>
              <a:t>, </a:t>
            </a:r>
            <a:r>
              <a:rPr lang="ko-KR" altLang="en-US" dirty="0"/>
              <a:t>끝수 </a:t>
            </a:r>
            <a:r>
              <a:rPr lang="en-US" altLang="ko-KR" dirty="0"/>
              <a:t>1(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ko-KR" altLang="en-US" dirty="0"/>
              <a:t>사이에서</a:t>
            </a:r>
            <a:endParaRPr lang="en-US" altLang="ko-KR" dirty="0"/>
          </a:p>
          <a:p>
            <a:pPr lvl="1"/>
            <a:r>
              <a:rPr lang="ko-KR" altLang="en-US" dirty="0"/>
              <a:t>실수 </a:t>
            </a:r>
            <a:r>
              <a:rPr lang="en-US" altLang="ko-KR" dirty="0"/>
              <a:t>6</a:t>
            </a:r>
            <a:r>
              <a:rPr lang="ko-KR" altLang="en-US" dirty="0"/>
              <a:t>개로 등분하는 실수 시퀀스가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C3C70-9BA8-4CDD-93AE-CF039BCD3E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시퀀스</a:t>
            </a:r>
            <a:r>
              <a:rPr lang="en-US" altLang="ko-KR" dirty="0"/>
              <a:t>, </a:t>
            </a:r>
            <a:r>
              <a:rPr lang="en-US" altLang="ko-KR" dirty="0" err="1"/>
              <a:t>linspace</a:t>
            </a:r>
            <a:r>
              <a:rPr lang="en-US" altLang="ko-KR" dirty="0"/>
              <a:t> </a:t>
            </a:r>
            <a:r>
              <a:rPr lang="ko-KR" altLang="en-US" dirty="0"/>
              <a:t>형태의 나열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9DD264-7893-4B62-832F-D80B501D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16" y="1232328"/>
            <a:ext cx="6485480" cy="57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FEE5A-AC18-4B66-9C53-62510AEA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np.r_['i', a, b]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7C60D1-5F0A-4904-BEDD-2B03DE3B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np.r</a:t>
            </a:r>
            <a:r>
              <a:rPr lang="en-US" altLang="ko-KR" dirty="0"/>
              <a:t>_['0', a, a]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 2</a:t>
            </a:r>
            <a:r>
              <a:rPr lang="ko-KR" altLang="en-US" dirty="0"/>
              <a:t>개를 첫 축인 축 </a:t>
            </a:r>
            <a:r>
              <a:rPr lang="en-US" altLang="ko-KR" dirty="0"/>
              <a:t>0</a:t>
            </a:r>
            <a:r>
              <a:rPr lang="ko-KR" altLang="en-US" dirty="0"/>
              <a:t>으로 결합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367E4-4DFD-4F7E-8A15-C0D1859CD7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i: </a:t>
            </a:r>
            <a:r>
              <a:rPr lang="ko-KR" altLang="en-US" dirty="0"/>
              <a:t>결합하는 축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9D71F-3CE9-45E0-967B-8E39A81B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0" y="2758068"/>
            <a:ext cx="5104716" cy="45526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140515-8A44-4607-97A6-F1F265EB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4" y="1630092"/>
            <a:ext cx="5276683" cy="563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C43D23-A2F6-4156-84A1-7EF18DA53E89}"/>
              </a:ext>
            </a:extLst>
          </p:cNvPr>
          <p:cNvSpPr txBox="1"/>
          <p:nvPr/>
        </p:nvSpPr>
        <p:spPr>
          <a:xfrm>
            <a:off x="5453028" y="4409408"/>
            <a:ext cx="6047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np.r</a:t>
            </a:r>
            <a:r>
              <a:rPr lang="en-US" altLang="ko-KR" sz="1400" dirty="0">
                <a:solidFill>
                  <a:srgbClr val="FF0000"/>
                </a:solidFill>
              </a:rPr>
              <a:t>_[‘-1', a, a]: </a:t>
            </a:r>
            <a:r>
              <a:rPr lang="ko-KR" altLang="en-US" sz="1400" dirty="0">
                <a:solidFill>
                  <a:srgbClr val="FF0000"/>
                </a:solidFill>
              </a:rPr>
              <a:t>배열 </a:t>
            </a:r>
            <a:r>
              <a:rPr lang="en-US" altLang="ko-KR" sz="1400" dirty="0">
                <a:solidFill>
                  <a:srgbClr val="FF0000"/>
                </a:solidFill>
              </a:rPr>
              <a:t>a 2</a:t>
            </a:r>
            <a:r>
              <a:rPr lang="ko-KR" altLang="en-US" sz="1400" dirty="0">
                <a:solidFill>
                  <a:srgbClr val="FF0000"/>
                </a:solidFill>
              </a:rPr>
              <a:t>개를 마지막 축인 축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결합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7285E2-CC38-42DC-908D-DDAD0C327321}"/>
              </a:ext>
            </a:extLst>
          </p:cNvPr>
          <p:cNvSpPr/>
          <p:nvPr/>
        </p:nvSpPr>
        <p:spPr>
          <a:xfrm>
            <a:off x="6145197" y="4844781"/>
            <a:ext cx="916374" cy="57487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7EB1EA-5E94-4D62-9919-0C5522598B80}"/>
              </a:ext>
            </a:extLst>
          </p:cNvPr>
          <p:cNvSpPr/>
          <p:nvPr/>
        </p:nvSpPr>
        <p:spPr>
          <a:xfrm>
            <a:off x="7138575" y="4836997"/>
            <a:ext cx="916374" cy="57487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4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393A3-EBE4-4193-8C6D-02D0CBBE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B0D51-81B1-414E-ACA1-217E5D12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numpy.vstack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배열을 수직</a:t>
            </a:r>
            <a:r>
              <a:rPr lang="en-US" altLang="ko-KR" dirty="0"/>
              <a:t>(vertically)</a:t>
            </a:r>
            <a:r>
              <a:rPr lang="ko-KR" altLang="en-US" dirty="0"/>
              <a:t>으로 결합</a:t>
            </a:r>
            <a:endParaRPr lang="en-US" altLang="ko-KR" dirty="0"/>
          </a:p>
          <a:p>
            <a:r>
              <a:rPr lang="en-US" altLang="ko-KR" dirty="0" err="1"/>
              <a:t>numpy.hstack</a:t>
            </a:r>
            <a:r>
              <a:rPr lang="en-US" altLang="ko-KR" dirty="0"/>
              <a:t>() </a:t>
            </a:r>
          </a:p>
          <a:p>
            <a:pPr lvl="1"/>
            <a:r>
              <a:rPr lang="ko-KR" altLang="en-US" dirty="0"/>
              <a:t>배열을 수평</a:t>
            </a:r>
            <a:r>
              <a:rPr lang="en-US" altLang="ko-KR" dirty="0"/>
              <a:t>(horizontally)</a:t>
            </a:r>
            <a:r>
              <a:rPr lang="ko-KR" altLang="en-US" dirty="0"/>
              <a:t>으로 결합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9FAD7-F37E-4C38-AF61-22251A7B70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477C3F-A882-48F0-9897-269B48E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65" y="2013189"/>
            <a:ext cx="5325124" cy="47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B7E00-7457-436D-AA32-5F28B8DF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np.r_['i, j', a, b]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223DC-D177-4B43-A3D7-8D4C6D167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0, 2</a:t>
            </a:r>
          </a:p>
          <a:p>
            <a:pPr lvl="1"/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차원의 배열</a:t>
            </a:r>
            <a:endParaRPr lang="en-US" altLang="ko-KR" dirty="0"/>
          </a:p>
          <a:p>
            <a:pPr lvl="1"/>
            <a:r>
              <a:rPr lang="en-US" altLang="ko-KR" dirty="0"/>
              <a:t>0 </a:t>
            </a:r>
            <a:r>
              <a:rPr lang="ko-KR" altLang="en-US" dirty="0"/>
              <a:t>축으로 결합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0, 3</a:t>
            </a:r>
          </a:p>
          <a:p>
            <a:pPr lvl="1"/>
            <a:r>
              <a:rPr lang="ko-KR" altLang="en-US" dirty="0"/>
              <a:t>최소 </a:t>
            </a:r>
            <a:r>
              <a:rPr lang="en-US" altLang="ko-KR" dirty="0"/>
              <a:t>3</a:t>
            </a:r>
            <a:r>
              <a:rPr lang="ko-KR" altLang="en-US" dirty="0"/>
              <a:t>차원의 배열</a:t>
            </a:r>
            <a:endParaRPr lang="en-US" altLang="ko-KR" dirty="0"/>
          </a:p>
          <a:p>
            <a:pPr lvl="1"/>
            <a:r>
              <a:rPr lang="en-US" altLang="ko-KR" dirty="0"/>
              <a:t>0 </a:t>
            </a:r>
            <a:r>
              <a:rPr lang="ko-KR" altLang="en-US" dirty="0"/>
              <a:t>축으로 결합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1F290F-9ADC-4A45-A53D-9B69F7433D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j: </a:t>
            </a:r>
            <a:r>
              <a:rPr lang="ko-KR" altLang="en-US" dirty="0"/>
              <a:t>각 항목을 강제할 수 있는 최소 차원 수</a:t>
            </a:r>
            <a:r>
              <a:rPr lang="en-US" altLang="ko-KR" dirty="0"/>
              <a:t>(the minimum number of dimensions to force each entry)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095436-4687-49A6-9C3E-8BBEBD7C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64" y="1543191"/>
            <a:ext cx="7406954" cy="58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4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1D75-03CE-4600-B289-7BC93199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차수의 증가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1B4F5-639E-494D-B0F9-3FAAE2B0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 </a:t>
            </a:r>
            <a:r>
              <a:rPr lang="ko-KR" altLang="en-US" dirty="0"/>
              <a:t>축을 증가</a:t>
            </a:r>
            <a:endParaRPr lang="en-US" altLang="ko-KR" dirty="0"/>
          </a:p>
          <a:p>
            <a:pPr lvl="1"/>
            <a:r>
              <a:rPr lang="en-US" altLang="ko-KR" dirty="0" err="1"/>
              <a:t>arr</a:t>
            </a:r>
            <a:r>
              <a:rPr lang="en-US" altLang="ko-KR" dirty="0"/>
              <a:t>[</a:t>
            </a:r>
            <a:r>
              <a:rPr lang="en-US" altLang="ko-KR" dirty="0" err="1"/>
              <a:t>np.newaxis</a:t>
            </a:r>
            <a:r>
              <a:rPr lang="en-US" altLang="ko-KR" dirty="0"/>
              <a:t>, :]</a:t>
            </a:r>
          </a:p>
          <a:p>
            <a:pPr lvl="1"/>
            <a:r>
              <a:rPr lang="en-US" altLang="ko-KR" dirty="0" err="1"/>
              <a:t>arr</a:t>
            </a:r>
            <a:r>
              <a:rPr lang="en-US" altLang="ko-KR" dirty="0"/>
              <a:t>[None, :]</a:t>
            </a:r>
          </a:p>
          <a:p>
            <a:pPr lvl="1"/>
            <a:r>
              <a:rPr lang="en-US" altLang="ko-KR" dirty="0" err="1"/>
              <a:t>np.expand_dims</a:t>
            </a:r>
            <a:r>
              <a:rPr lang="en-US" altLang="ko-KR" dirty="0"/>
              <a:t>(</a:t>
            </a:r>
            <a:r>
              <a:rPr lang="en-US" altLang="ko-KR" dirty="0" err="1"/>
              <a:t>arr</a:t>
            </a:r>
            <a:r>
              <a:rPr lang="en-US" altLang="ko-KR" dirty="0"/>
              <a:t>, 0)</a:t>
            </a:r>
            <a:endParaRPr lang="ko-KR" altLang="en-US" dirty="0"/>
          </a:p>
          <a:p>
            <a:r>
              <a:rPr lang="en-US" altLang="ko-KR" dirty="0"/>
              <a:t>1 </a:t>
            </a:r>
            <a:r>
              <a:rPr lang="ko-KR" altLang="en-US" dirty="0"/>
              <a:t>축을 증가</a:t>
            </a:r>
            <a:endParaRPr lang="en-US" altLang="ko-KR" dirty="0"/>
          </a:p>
          <a:p>
            <a:pPr lvl="1"/>
            <a:r>
              <a:rPr lang="en-US" altLang="ko-KR" dirty="0" err="1"/>
              <a:t>arr</a:t>
            </a:r>
            <a:r>
              <a:rPr lang="en-US" altLang="ko-KR" dirty="0"/>
              <a:t>[:, </a:t>
            </a:r>
            <a:r>
              <a:rPr lang="en-US" altLang="ko-KR" dirty="0" err="1"/>
              <a:t>np.newaxis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 err="1"/>
              <a:t>arr</a:t>
            </a:r>
            <a:r>
              <a:rPr lang="en-US" altLang="ko-KR" dirty="0"/>
              <a:t>[:, None]</a:t>
            </a:r>
          </a:p>
          <a:p>
            <a:pPr lvl="1"/>
            <a:r>
              <a:rPr lang="en-US" altLang="ko-KR" dirty="0" err="1"/>
              <a:t>np.expand_dims</a:t>
            </a:r>
            <a:r>
              <a:rPr lang="en-US" altLang="ko-KR" dirty="0"/>
              <a:t>(</a:t>
            </a:r>
            <a:r>
              <a:rPr lang="en-US" altLang="ko-KR" dirty="0" err="1"/>
              <a:t>arr</a:t>
            </a:r>
            <a:r>
              <a:rPr lang="en-US" altLang="ko-KR" dirty="0"/>
              <a:t>, 1)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440B9-26C3-430B-A220-ECA3AC683A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1D -&gt; 2D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88190F-1DFD-4FBF-82A9-38CC872E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13" y="1189403"/>
            <a:ext cx="3196773" cy="61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AC923-9695-44D8-8F5C-A4242F02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np.r_['i, j, k', a, b]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B7E34-9FAD-46A8-91CD-5C51C89A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7010926" cy="53839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k</a:t>
            </a:r>
          </a:p>
          <a:p>
            <a:pPr lvl="1"/>
            <a:r>
              <a:rPr lang="ko-KR" altLang="en-US" dirty="0"/>
              <a:t>지정된 차원 수보다 작은 배열의 시작을 포함해야 하는 축을 지정</a:t>
            </a:r>
            <a:endParaRPr lang="en-US" altLang="ko-KR" dirty="0"/>
          </a:p>
          <a:p>
            <a:r>
              <a:rPr lang="ko-KR" altLang="en-US" dirty="0"/>
              <a:t>기술하지 않으면</a:t>
            </a:r>
            <a:r>
              <a:rPr lang="en-US" altLang="ko-KR" dirty="0"/>
              <a:t>(k=-1</a:t>
            </a:r>
            <a:r>
              <a:rPr lang="ko-KR" altLang="en-US" dirty="0"/>
              <a:t>과 동일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앞부분부터 증가되는 차수 </a:t>
            </a:r>
            <a:r>
              <a:rPr lang="en-US" altLang="ko-KR" dirty="0"/>
              <a:t>1</a:t>
            </a:r>
            <a:r>
              <a:rPr lang="ko-KR" altLang="en-US" dirty="0"/>
              <a:t>이 배치</a:t>
            </a:r>
            <a:endParaRPr lang="en-US" altLang="ko-KR" dirty="0"/>
          </a:p>
          <a:p>
            <a:r>
              <a:rPr lang="en-US" altLang="ko-KR" dirty="0"/>
              <a:t>k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기존 배열의 시작이 대신 어디에 배치되어야 하는지 지정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-&gt; 3</a:t>
            </a:r>
            <a:r>
              <a:rPr lang="ko-KR" altLang="en-US" dirty="0"/>
              <a:t>차원으로 늘리는 방법은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(3, ) -&gt; (1, 1,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), (1,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1), (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1, 1) </a:t>
            </a:r>
          </a:p>
          <a:p>
            <a:r>
              <a:rPr lang="ko-KR" altLang="en-US" dirty="0"/>
              <a:t>‘</a:t>
            </a:r>
            <a:r>
              <a:rPr lang="en-US" altLang="ko-KR" dirty="0"/>
              <a:t>0, 3, 0’</a:t>
            </a:r>
          </a:p>
          <a:p>
            <a:pPr lvl="1"/>
            <a:r>
              <a:rPr lang="ko-KR" altLang="en-US" dirty="0"/>
              <a:t>세 번째 정수가 </a:t>
            </a:r>
            <a:r>
              <a:rPr lang="en-US" altLang="ko-KR" dirty="0"/>
              <a:t>0</a:t>
            </a:r>
          </a:p>
          <a:p>
            <a:pPr lvl="2"/>
            <a:r>
              <a:rPr lang="ko-KR" altLang="en-US" dirty="0"/>
              <a:t>확장 방법이 </a:t>
            </a:r>
            <a:r>
              <a:rPr lang="en-US" altLang="ko-KR" dirty="0"/>
              <a:t>(3, 1, 1)</a:t>
            </a:r>
            <a:r>
              <a:rPr lang="ko-KR" altLang="en-US" dirty="0"/>
              <a:t>로 확장</a:t>
            </a:r>
            <a:endParaRPr lang="en-US" altLang="ko-KR" dirty="0"/>
          </a:p>
          <a:p>
            <a:r>
              <a:rPr lang="ko-KR" altLang="en-US" dirty="0"/>
              <a:t>‘</a:t>
            </a:r>
            <a:r>
              <a:rPr lang="en-US" altLang="ko-KR" dirty="0"/>
              <a:t>0, 3, 1’</a:t>
            </a:r>
          </a:p>
          <a:p>
            <a:pPr lvl="1"/>
            <a:r>
              <a:rPr lang="ko-KR" altLang="en-US" dirty="0"/>
              <a:t>세 번째 정수가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확장 방법이 </a:t>
            </a:r>
            <a:r>
              <a:rPr lang="en-US" altLang="ko-KR" dirty="0"/>
              <a:t>(1, 3, 1)</a:t>
            </a:r>
            <a:r>
              <a:rPr lang="ko-KR" altLang="en-US" dirty="0"/>
              <a:t>로 확장</a:t>
            </a:r>
          </a:p>
          <a:p>
            <a:r>
              <a:rPr lang="ko-KR" altLang="en-US" dirty="0"/>
              <a:t>‘</a:t>
            </a:r>
            <a:r>
              <a:rPr lang="en-US" altLang="ko-KR" dirty="0"/>
              <a:t>0, 3, 2’</a:t>
            </a:r>
          </a:p>
          <a:p>
            <a:pPr lvl="1"/>
            <a:r>
              <a:rPr lang="ko-KR" altLang="en-US" dirty="0"/>
              <a:t>세 번째 정수가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-1(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확장 방법이 </a:t>
            </a:r>
            <a:r>
              <a:rPr lang="en-US" altLang="ko-KR" dirty="0"/>
              <a:t>(1, 1, 3)</a:t>
            </a:r>
            <a:r>
              <a:rPr lang="ko-KR" altLang="en-US" dirty="0"/>
              <a:t>로 확장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60143-60A3-4D14-826B-7429E8B77E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k: </a:t>
            </a:r>
            <a:r>
              <a:rPr lang="ko-KR" altLang="en-US" dirty="0"/>
              <a:t>차수를</a:t>
            </a:r>
            <a:r>
              <a:rPr lang="en-US" altLang="ko-KR" dirty="0"/>
              <a:t> </a:t>
            </a:r>
            <a:r>
              <a:rPr lang="ko-KR" altLang="en-US" dirty="0"/>
              <a:t>확장하는 방법을 정수로 기술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23B191-D835-4941-AE5C-B09F38BF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207" y="107001"/>
            <a:ext cx="3644092" cy="7326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885B2-C774-4C23-AAA3-D3E92D49EB86}"/>
              </a:ext>
            </a:extLst>
          </p:cNvPr>
          <p:cNvSpPr txBox="1"/>
          <p:nvPr/>
        </p:nvSpPr>
        <p:spPr>
          <a:xfrm>
            <a:off x="7755721" y="4036428"/>
            <a:ext cx="2769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(3, 1, 1), (3, 1, 1)</a:t>
            </a:r>
            <a:r>
              <a:rPr lang="ko-KR" altLang="en-US" sz="1400" dirty="0">
                <a:solidFill>
                  <a:srgbClr val="FF0000"/>
                </a:solidFill>
              </a:rPr>
              <a:t>을 축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로 결합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E9DF2-915B-46C5-901C-25756AF3D2C9}"/>
              </a:ext>
            </a:extLst>
          </p:cNvPr>
          <p:cNvSpPr txBox="1"/>
          <p:nvPr/>
        </p:nvSpPr>
        <p:spPr>
          <a:xfrm>
            <a:off x="8230082" y="4974895"/>
            <a:ext cx="1539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결과 </a:t>
            </a:r>
            <a:r>
              <a:rPr lang="en-US" altLang="ko-KR" sz="1400" dirty="0">
                <a:solidFill>
                  <a:srgbClr val="FF0000"/>
                </a:solidFill>
              </a:rPr>
              <a:t>(6, 1, 1)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D31B87-0FAC-4538-98AA-8C555B67E9A8}"/>
              </a:ext>
            </a:extLst>
          </p:cNvPr>
          <p:cNvSpPr txBox="1"/>
          <p:nvPr/>
        </p:nvSpPr>
        <p:spPr>
          <a:xfrm>
            <a:off x="7529273" y="869498"/>
            <a:ext cx="3691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k=0</a:t>
            </a:r>
            <a:r>
              <a:rPr lang="ko-KR" altLang="en-US" sz="1400" dirty="0">
                <a:solidFill>
                  <a:srgbClr val="FF0000"/>
                </a:solidFill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차수를 증가시키는 것과 일치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2C83C-C142-41C3-B54B-A1C3474AA397}"/>
              </a:ext>
            </a:extLst>
          </p:cNvPr>
          <p:cNvSpPr txBox="1"/>
          <p:nvPr/>
        </p:nvSpPr>
        <p:spPr>
          <a:xfrm>
            <a:off x="7529273" y="2691853"/>
            <a:ext cx="3691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k=0</a:t>
            </a:r>
            <a:r>
              <a:rPr lang="ko-KR" altLang="en-US" sz="1400" dirty="0">
                <a:solidFill>
                  <a:srgbClr val="FF0000"/>
                </a:solidFill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차수를 증가시키는 것과 일치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48C19-1941-4C04-9009-FA5178B62A3C}"/>
              </a:ext>
            </a:extLst>
          </p:cNvPr>
          <p:cNvSpPr txBox="1"/>
          <p:nvPr/>
        </p:nvSpPr>
        <p:spPr>
          <a:xfrm>
            <a:off x="1894911" y="3996663"/>
            <a:ext cx="2703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k=2         k=1         k=0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84786B-6970-40A6-897C-4914FA1C1159}"/>
              </a:ext>
            </a:extLst>
          </p:cNvPr>
          <p:cNvCxnSpPr/>
          <p:nvPr/>
        </p:nvCxnSpPr>
        <p:spPr>
          <a:xfrm>
            <a:off x="2556323" y="2296012"/>
            <a:ext cx="0" cy="396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89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D246B-CBCC-4A7E-88D3-FC87CE34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numpy.r</a:t>
            </a:r>
            <a:r>
              <a:rPr lang="en-US" altLang="ko-KR" dirty="0"/>
              <a:t>_[‘I, j, k’, …] reference</a:t>
            </a:r>
            <a:r>
              <a:rPr lang="ko-KR" altLang="en-US" dirty="0"/>
              <a:t> </a:t>
            </a:r>
            <a:r>
              <a:rPr lang="en-US" altLang="ko-KR" dirty="0"/>
              <a:t>manual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F2A95-9381-4BBD-B215-90AF789AC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5595942" cy="5084213"/>
          </a:xfrm>
        </p:spPr>
        <p:txBody>
          <a:bodyPr/>
          <a:lstStyle/>
          <a:p>
            <a:r>
              <a:rPr lang="ko-KR" altLang="en-US" dirty="0"/>
              <a:t>세 개의 쉼표로 구분된 정수가 있는 문자열을 사용</a:t>
            </a:r>
            <a:endParaRPr lang="en-US" altLang="ko-KR" dirty="0"/>
          </a:p>
          <a:p>
            <a:pPr lvl="1"/>
            <a:r>
              <a:rPr lang="ko-KR" altLang="en-US" dirty="0"/>
              <a:t>연결할 축</a:t>
            </a:r>
            <a:r>
              <a:rPr lang="en-US" altLang="ko-KR" dirty="0"/>
              <a:t>, </a:t>
            </a:r>
            <a:r>
              <a:rPr lang="ko-KR" altLang="en-US" dirty="0"/>
              <a:t>항목을 강제할 최소 차원 수</a:t>
            </a:r>
            <a:r>
              <a:rPr lang="en-US" altLang="ko-KR" dirty="0"/>
              <a:t>, </a:t>
            </a:r>
            <a:r>
              <a:rPr lang="ko-KR" altLang="en-US" dirty="0"/>
              <a:t>지정된 차원 수보다 작은 배열의 시작을 포함해야 하는 축을 지정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세 번째 정수를 사용</a:t>
            </a:r>
            <a:endParaRPr lang="en-US" altLang="ko-KR" dirty="0"/>
          </a:p>
          <a:p>
            <a:pPr lvl="1"/>
            <a:r>
              <a:rPr lang="ko-KR" altLang="en-US" dirty="0"/>
              <a:t>모양이 업그레이드된 배열의 모양에 </a:t>
            </a:r>
            <a:r>
              <a:rPr lang="en-US" altLang="ko-KR" dirty="0"/>
              <a:t>1</a:t>
            </a:r>
            <a:r>
              <a:rPr lang="ko-KR" altLang="en-US" dirty="0"/>
              <a:t>을 배치할 위치를 지정</a:t>
            </a:r>
            <a:endParaRPr lang="en-US" altLang="ko-KR" dirty="0"/>
          </a:p>
          <a:p>
            <a:r>
              <a:rPr lang="ko-KR" altLang="en-US" dirty="0"/>
              <a:t>기본적으로 모양 </a:t>
            </a:r>
            <a:r>
              <a:rPr lang="ko-KR" altLang="en-US" dirty="0" err="1"/>
              <a:t>튜플의</a:t>
            </a:r>
            <a:r>
              <a:rPr lang="ko-KR" altLang="en-US" dirty="0"/>
              <a:t> 앞에 </a:t>
            </a:r>
            <a:r>
              <a:rPr lang="en-US" altLang="ko-KR" dirty="0"/>
              <a:t>1</a:t>
            </a:r>
            <a:r>
              <a:rPr lang="ko-KR" altLang="en-US" dirty="0"/>
              <a:t>을 배치</a:t>
            </a:r>
            <a:endParaRPr lang="en-US" altLang="ko-KR" dirty="0"/>
          </a:p>
          <a:p>
            <a:r>
              <a:rPr lang="ko-KR" altLang="en-US" dirty="0"/>
              <a:t>세 번째 인수를 사용하면 대신 배열의 시작을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'0'</a:t>
            </a:r>
            <a:r>
              <a:rPr lang="ko-KR" altLang="en-US" dirty="0"/>
              <a:t>의 세 번째 인수를 사용하면 배열 모양의 끝에 </a:t>
            </a:r>
            <a:r>
              <a:rPr lang="en-US" altLang="ko-KR" dirty="0"/>
              <a:t>1</a:t>
            </a:r>
            <a:r>
              <a:rPr lang="ko-KR" altLang="en-US" dirty="0"/>
              <a:t>을 배치할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음수는 새 모양 </a:t>
            </a:r>
            <a:r>
              <a:rPr lang="ko-KR" altLang="en-US" dirty="0" err="1"/>
              <a:t>튜플에서</a:t>
            </a:r>
            <a:r>
              <a:rPr lang="ko-KR" altLang="en-US" dirty="0"/>
              <a:t> 업그레이드된 배열의 마지막 차원을 배치할 위치를 지정하므로 기본값은 </a:t>
            </a:r>
            <a:r>
              <a:rPr lang="en-US" altLang="ko-KR" dirty="0"/>
              <a:t>'-1'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21453E-790A-4032-8FAB-2E3AF307CB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EFBAB1-663C-4623-8DBA-51ECBA29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396" y="904303"/>
            <a:ext cx="4495589" cy="60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8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97EBD-36F1-4B60-8794-93C2B9CA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np.r_['i, j, k', a, b]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7D7FD-586D-419A-A255-929CD2F1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‘0, 3, 1’ </a:t>
            </a:r>
          </a:p>
          <a:p>
            <a:pPr lvl="1"/>
            <a:r>
              <a:rPr lang="ko-KR" altLang="en-US" dirty="0"/>
              <a:t>세 번째 정수가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(3, ) -&gt; (1,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, 1) </a:t>
            </a:r>
            <a:r>
              <a:rPr lang="ko-KR" altLang="en-US" dirty="0"/>
              <a:t>로</a:t>
            </a:r>
            <a:r>
              <a:rPr lang="en-US" altLang="ko-KR" dirty="0"/>
              <a:t> 3</a:t>
            </a:r>
            <a:r>
              <a:rPr lang="ko-KR" altLang="en-US" dirty="0"/>
              <a:t>차원으로 증가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34A99B-C16C-4A2E-A953-B1435DCBAA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9FBE3E-6588-4866-972E-E857AD22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40" y="1216846"/>
            <a:ext cx="4544310" cy="5724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64738-5ABF-400D-B3F3-6CB4D0972B20}"/>
              </a:ext>
            </a:extLst>
          </p:cNvPr>
          <p:cNvSpPr txBox="1"/>
          <p:nvPr/>
        </p:nvSpPr>
        <p:spPr>
          <a:xfrm>
            <a:off x="6420831" y="2334442"/>
            <a:ext cx="2769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(1, 3, 1), (1, 3, 1)</a:t>
            </a:r>
            <a:r>
              <a:rPr lang="ko-KR" altLang="en-US" sz="1400" dirty="0">
                <a:solidFill>
                  <a:srgbClr val="FF0000"/>
                </a:solidFill>
              </a:rPr>
              <a:t>을 축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로 결합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492DA-42F1-4896-A99A-4564033E6F52}"/>
              </a:ext>
            </a:extLst>
          </p:cNvPr>
          <p:cNvSpPr txBox="1"/>
          <p:nvPr/>
        </p:nvSpPr>
        <p:spPr>
          <a:xfrm>
            <a:off x="6728330" y="4828057"/>
            <a:ext cx="1539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결과 </a:t>
            </a:r>
            <a:r>
              <a:rPr lang="en-US" altLang="ko-KR" sz="1400" dirty="0">
                <a:solidFill>
                  <a:srgbClr val="FF0000"/>
                </a:solidFill>
              </a:rPr>
              <a:t>(2, 3, 1)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9C50E3-7358-450A-9D0F-0700BF1315BB}"/>
              </a:ext>
            </a:extLst>
          </p:cNvPr>
          <p:cNvSpPr/>
          <p:nvPr/>
        </p:nvSpPr>
        <p:spPr>
          <a:xfrm>
            <a:off x="6554820" y="2376252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D686AA-04CE-48A0-B491-38EF488F50A8}"/>
              </a:ext>
            </a:extLst>
          </p:cNvPr>
          <p:cNvSpPr/>
          <p:nvPr/>
        </p:nvSpPr>
        <p:spPr>
          <a:xfrm>
            <a:off x="7248188" y="2378275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A45ADE-D695-4B50-B361-C5F4299DF1EA}"/>
              </a:ext>
            </a:extLst>
          </p:cNvPr>
          <p:cNvSpPr/>
          <p:nvPr/>
        </p:nvSpPr>
        <p:spPr>
          <a:xfrm>
            <a:off x="7248188" y="4867891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879895-57F9-49E2-879C-5A2B6A32BF54}"/>
              </a:ext>
            </a:extLst>
          </p:cNvPr>
          <p:cNvCxnSpPr>
            <a:cxnSpLocks/>
          </p:cNvCxnSpPr>
          <p:nvPr/>
        </p:nvCxnSpPr>
        <p:spPr>
          <a:xfrm>
            <a:off x="6628227" y="2659357"/>
            <a:ext cx="619961" cy="21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56D097-E8CD-4D1F-A952-7FCD0BD0A981}"/>
              </a:ext>
            </a:extLst>
          </p:cNvPr>
          <p:cNvCxnSpPr>
            <a:cxnSpLocks/>
          </p:cNvCxnSpPr>
          <p:nvPr/>
        </p:nvCxnSpPr>
        <p:spPr>
          <a:xfrm>
            <a:off x="7321595" y="2642219"/>
            <a:ext cx="0" cy="216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91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97EBD-36F1-4B60-8794-93C2B9CA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np.r_['i, j, k', a, b]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7D7FD-586D-419A-A255-929CD2F1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‘0, 3, 2’ </a:t>
            </a:r>
          </a:p>
          <a:p>
            <a:pPr lvl="1"/>
            <a:r>
              <a:rPr lang="ko-KR" altLang="en-US" dirty="0"/>
              <a:t>세 번째 정수가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(3, ) -&gt; (1, 1,</a:t>
            </a:r>
            <a:r>
              <a:rPr lang="en-US" altLang="ko-KR" dirty="0">
                <a:solidFill>
                  <a:srgbClr val="FF0000"/>
                </a:solidFill>
              </a:rPr>
              <a:t> 3</a:t>
            </a:r>
            <a:r>
              <a:rPr lang="en-US" altLang="ko-KR" dirty="0"/>
              <a:t>) </a:t>
            </a:r>
            <a:r>
              <a:rPr lang="ko-KR" altLang="en-US" dirty="0"/>
              <a:t>로</a:t>
            </a:r>
            <a:r>
              <a:rPr lang="en-US" altLang="ko-KR" dirty="0"/>
              <a:t> 3</a:t>
            </a:r>
            <a:r>
              <a:rPr lang="ko-KR" altLang="en-US" dirty="0"/>
              <a:t>차원으로 증가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34A99B-C16C-4A2E-A953-B1435DCBAA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9D2B1B-9B59-40E5-9E62-10DE1227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439" y="1888869"/>
            <a:ext cx="5315773" cy="48472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C8CAD3-EC60-4901-BABA-24742E905782}"/>
              </a:ext>
            </a:extLst>
          </p:cNvPr>
          <p:cNvSpPr/>
          <p:nvPr/>
        </p:nvSpPr>
        <p:spPr>
          <a:xfrm>
            <a:off x="6708334" y="2523090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904EAF-B197-4B40-8664-66FAC980F069}"/>
              </a:ext>
            </a:extLst>
          </p:cNvPr>
          <p:cNvSpPr/>
          <p:nvPr/>
        </p:nvSpPr>
        <p:spPr>
          <a:xfrm>
            <a:off x="7401702" y="2525113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A767E1-A630-4ED2-8A7D-FD1E847A0A43}"/>
              </a:ext>
            </a:extLst>
          </p:cNvPr>
          <p:cNvSpPr/>
          <p:nvPr/>
        </p:nvSpPr>
        <p:spPr>
          <a:xfrm>
            <a:off x="7401702" y="5014729"/>
            <a:ext cx="146814" cy="2468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5A3F4D-0186-40DC-8D1F-456EB97719CB}"/>
              </a:ext>
            </a:extLst>
          </p:cNvPr>
          <p:cNvCxnSpPr>
            <a:cxnSpLocks/>
          </p:cNvCxnSpPr>
          <p:nvPr/>
        </p:nvCxnSpPr>
        <p:spPr>
          <a:xfrm>
            <a:off x="6781741" y="2806195"/>
            <a:ext cx="619961" cy="21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6E5FADF-BA9D-41A3-9E08-F921000D5C34}"/>
              </a:ext>
            </a:extLst>
          </p:cNvPr>
          <p:cNvCxnSpPr>
            <a:cxnSpLocks/>
          </p:cNvCxnSpPr>
          <p:nvPr/>
        </p:nvCxnSpPr>
        <p:spPr>
          <a:xfrm>
            <a:off x="7475109" y="2789057"/>
            <a:ext cx="0" cy="216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E21DB3-11B1-4C2E-A8EE-5B8075DE082A}"/>
              </a:ext>
            </a:extLst>
          </p:cNvPr>
          <p:cNvSpPr txBox="1"/>
          <p:nvPr/>
        </p:nvSpPr>
        <p:spPr>
          <a:xfrm>
            <a:off x="6573231" y="2486842"/>
            <a:ext cx="2769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(1, 1, 3), (1, 1, 3)</a:t>
            </a:r>
            <a:r>
              <a:rPr lang="ko-KR" altLang="en-US" sz="1400" dirty="0">
                <a:solidFill>
                  <a:srgbClr val="FF0000"/>
                </a:solidFill>
              </a:rPr>
              <a:t>을 축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로 결합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D3FAB-B1D6-43CF-8E04-BA2D6DB44ADF}"/>
              </a:ext>
            </a:extLst>
          </p:cNvPr>
          <p:cNvSpPr txBox="1"/>
          <p:nvPr/>
        </p:nvSpPr>
        <p:spPr>
          <a:xfrm>
            <a:off x="6880730" y="4980457"/>
            <a:ext cx="1539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결과 </a:t>
            </a:r>
            <a:r>
              <a:rPr lang="en-US" altLang="ko-KR" sz="1400" dirty="0">
                <a:solidFill>
                  <a:srgbClr val="FF0000"/>
                </a:solidFill>
              </a:rPr>
              <a:t>(2, 1, 3)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8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8CF2A-BAA8-4F38-8FAC-F5FE7024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/>
              <a:t>'r' | 'c': </a:t>
            </a:r>
            <a:r>
              <a:rPr lang="ko-KR" altLang="en-US" dirty="0"/>
              <a:t>출력을 변경하는 데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1442A-A368-48E6-A2C1-0AEB376B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/>
              <a:t>'r' </a:t>
            </a:r>
            <a:r>
              <a:rPr lang="ko-KR" altLang="en-US" dirty="0"/>
              <a:t>또는 </a:t>
            </a:r>
            <a:r>
              <a:rPr lang="en-US" altLang="ko-KR" dirty="0"/>
              <a:t>'c'</a:t>
            </a:r>
            <a:r>
              <a:rPr lang="ko-KR" altLang="en-US" dirty="0"/>
              <a:t>는 행렬 출력을 생성</a:t>
            </a:r>
          </a:p>
          <a:p>
            <a:pPr lvl="1"/>
            <a:r>
              <a:rPr lang="ko-KR" altLang="en-US" dirty="0"/>
              <a:t>결과가 </a:t>
            </a:r>
            <a:r>
              <a:rPr lang="en-US" altLang="ko-KR" dirty="0"/>
              <a:t>1</a:t>
            </a:r>
            <a:r>
              <a:rPr lang="ko-KR" altLang="en-US" dirty="0"/>
              <a:t>차원이고 </a:t>
            </a:r>
            <a:r>
              <a:rPr lang="en-US" altLang="ko-KR" dirty="0"/>
              <a:t>'r'</a:t>
            </a:r>
            <a:r>
              <a:rPr lang="ko-KR" altLang="en-US" dirty="0"/>
              <a:t>이 지정되면 </a:t>
            </a:r>
            <a:r>
              <a:rPr lang="en-US" altLang="ko-KR" dirty="0"/>
              <a:t>1 x N(</a:t>
            </a:r>
            <a:r>
              <a:rPr lang="ko-KR" altLang="en-US" dirty="0"/>
              <a:t>행</a:t>
            </a:r>
            <a:r>
              <a:rPr lang="en-US" altLang="ko-KR" dirty="0"/>
              <a:t>) </a:t>
            </a:r>
            <a:r>
              <a:rPr lang="ko-KR" altLang="en-US" dirty="0"/>
              <a:t>행렬이 생성</a:t>
            </a:r>
          </a:p>
          <a:p>
            <a:pPr lvl="1"/>
            <a:r>
              <a:rPr lang="ko-KR" altLang="en-US" dirty="0"/>
              <a:t>결과가 </a:t>
            </a:r>
            <a:r>
              <a:rPr lang="en-US" altLang="ko-KR" dirty="0"/>
              <a:t>1</a:t>
            </a:r>
            <a:r>
              <a:rPr lang="ko-KR" altLang="en-US" dirty="0"/>
              <a:t>차원이고 </a:t>
            </a:r>
            <a:r>
              <a:rPr lang="en-US" altLang="ko-KR" dirty="0"/>
              <a:t>'c'</a:t>
            </a:r>
            <a:r>
              <a:rPr lang="ko-KR" altLang="en-US" dirty="0"/>
              <a:t>가 지정되면 </a:t>
            </a:r>
            <a:r>
              <a:rPr lang="en-US" altLang="ko-KR" dirty="0"/>
              <a:t>N x 1(</a:t>
            </a:r>
            <a:r>
              <a:rPr lang="ko-KR" altLang="en-US" dirty="0"/>
              <a:t>열</a:t>
            </a:r>
            <a:r>
              <a:rPr lang="en-US" altLang="ko-KR" dirty="0"/>
              <a:t>) </a:t>
            </a:r>
            <a:r>
              <a:rPr lang="ko-KR" altLang="en-US" dirty="0"/>
              <a:t>행렬이 생성</a:t>
            </a:r>
          </a:p>
          <a:p>
            <a:r>
              <a:rPr lang="ko-KR" altLang="en-US" dirty="0"/>
              <a:t>결과가 </a:t>
            </a:r>
            <a:r>
              <a:rPr lang="en-US" altLang="ko-KR" dirty="0"/>
              <a:t>2</a:t>
            </a:r>
            <a:r>
              <a:rPr lang="ko-KR" altLang="en-US" dirty="0"/>
              <a:t>차원이면 둘 다 동일한 행렬 결과를 제공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88D351-2E59-4B9C-BB0B-A39EC47096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02DBB-D705-4BE9-B66E-00AB72F7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145" y="1492441"/>
            <a:ext cx="3029889" cy="50198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0A0CD1-A2EB-49BD-A71A-59F933C8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55" y="3168283"/>
            <a:ext cx="3359062" cy="39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80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96547-30A9-4438-9EB4-85599CE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 수평 방향으로 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A4C06-B62B-40C2-8720-B840FF73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numpy.hstack</a:t>
            </a:r>
            <a:r>
              <a:rPr lang="en-US" altLang="ko-KR" dirty="0"/>
              <a:t>((a, b))</a:t>
            </a:r>
          </a:p>
          <a:p>
            <a:r>
              <a:rPr lang="en-US" altLang="ko-KR" dirty="0" err="1"/>
              <a:t>numpy.r</a:t>
            </a:r>
            <a:r>
              <a:rPr lang="en-US" altLang="ko-KR" dirty="0"/>
              <a:t>_[a, b]</a:t>
            </a:r>
          </a:p>
          <a:p>
            <a:r>
              <a:rPr lang="en-US" altLang="ko-KR" dirty="0" err="1"/>
              <a:t>numpy.concatenate</a:t>
            </a:r>
            <a:r>
              <a:rPr lang="en-US" altLang="ko-KR" dirty="0"/>
              <a:t>((a, b))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93C6E-C9C9-4C3D-B796-D940581935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A1FB4-B92D-4790-972E-AA031902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08" y="0"/>
            <a:ext cx="266953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96547-30A9-4438-9EB4-85599CE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 수직 방향으로 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A4C06-B62B-40C2-8720-B840FF73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numpy.vstack</a:t>
            </a:r>
            <a:r>
              <a:rPr lang="en-US" altLang="ko-KR" dirty="0"/>
              <a:t>((a, b))</a:t>
            </a:r>
          </a:p>
          <a:p>
            <a:r>
              <a:rPr lang="en-US" altLang="ko-KR" dirty="0" err="1"/>
              <a:t>numpy.row_stack</a:t>
            </a:r>
            <a:r>
              <a:rPr lang="en-US" altLang="ko-KR" dirty="0"/>
              <a:t>((a, b)) </a:t>
            </a:r>
          </a:p>
          <a:p>
            <a:r>
              <a:rPr lang="en-US" altLang="ko-KR" dirty="0" err="1"/>
              <a:t>numpy.r</a:t>
            </a:r>
            <a:r>
              <a:rPr lang="en-US" altLang="ko-KR" dirty="0"/>
              <a:t>_[‘0, 2’, a, b]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93C6E-C9C9-4C3D-B796-D940581935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결과는</a:t>
            </a:r>
            <a:r>
              <a:rPr lang="en-US" altLang="ko-KR" dirty="0"/>
              <a:t> 2</a:t>
            </a:r>
            <a:r>
              <a:rPr lang="ko-KR" altLang="en-US" dirty="0"/>
              <a:t>차원 배열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A1E50C-5722-4F97-A6DC-235F1AF0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00" y="218872"/>
            <a:ext cx="4612574" cy="7121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9400E-071E-4235-9903-DA5BEA490D34}"/>
              </a:ext>
            </a:extLst>
          </p:cNvPr>
          <p:cNvSpPr txBox="1"/>
          <p:nvPr/>
        </p:nvSpPr>
        <p:spPr>
          <a:xfrm>
            <a:off x="1515100" y="4791138"/>
            <a:ext cx="26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'0, 2'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a, b]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CE3382-8F97-4D08-AE1C-642BB472C86A}"/>
              </a:ext>
            </a:extLst>
          </p:cNvPr>
          <p:cNvCxnSpPr>
            <a:cxnSpLocks/>
          </p:cNvCxnSpPr>
          <p:nvPr/>
        </p:nvCxnSpPr>
        <p:spPr>
          <a:xfrm>
            <a:off x="3991332" y="4985816"/>
            <a:ext cx="66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23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E3011-D473-41B5-96CF-FB51359A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열로 바꿔 수평 방향으로 합치는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D9401-672A-4DE5-9657-B1FB70D0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np.r</a:t>
            </a:r>
            <a:r>
              <a:rPr lang="en-US" altLang="ko-KR" dirty="0"/>
              <a:t>_['-1,2,0’, a, b]</a:t>
            </a:r>
          </a:p>
          <a:p>
            <a:pPr lvl="1"/>
            <a:r>
              <a:rPr lang="en-US" altLang="ko-KR" dirty="0" err="1"/>
              <a:t>np.c</a:t>
            </a:r>
            <a:r>
              <a:rPr lang="en-US" altLang="ko-KR" dirty="0"/>
              <a:t>_[a, b]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1"/>
            <a:r>
              <a:rPr lang="en-US" altLang="ko-KR" dirty="0" err="1"/>
              <a:t>np.r</a:t>
            </a:r>
            <a:r>
              <a:rPr lang="en-US" altLang="ko-KR" dirty="0"/>
              <a:t>_['1,2,0’, a, b]</a:t>
            </a:r>
            <a:r>
              <a:rPr lang="ko-KR" altLang="en-US" dirty="0"/>
              <a:t>와 동일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9A266-F615-45AD-BEDE-169884131A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A207F1-423F-4DAF-BD51-76137806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95" y="1049607"/>
            <a:ext cx="4351049" cy="6351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72872-AD2B-4BFC-953C-3790A14F1C5E}"/>
              </a:ext>
            </a:extLst>
          </p:cNvPr>
          <p:cNvSpPr txBox="1"/>
          <p:nvPr/>
        </p:nvSpPr>
        <p:spPr>
          <a:xfrm>
            <a:off x="1188055" y="4958000"/>
            <a:ext cx="296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'1, 2, 0'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a, b]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7D8305A-29FC-4E2D-AE63-38E70650B44C}"/>
              </a:ext>
            </a:extLst>
          </p:cNvPr>
          <p:cNvCxnSpPr>
            <a:cxnSpLocks/>
          </p:cNvCxnSpPr>
          <p:nvPr/>
        </p:nvCxnSpPr>
        <p:spPr>
          <a:xfrm>
            <a:off x="4076036" y="5179374"/>
            <a:ext cx="669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94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E6C3-E628-43EA-8197-07AE4A58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numpy.vstack</a:t>
            </a:r>
            <a:r>
              <a:rPr lang="en-US" altLang="ko-KR" dirty="0"/>
              <a:t>(tup)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1D551-08FA-4002-AAA5-A302D11D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093BC-6CE4-4D87-A474-807B70F44C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첫 인자인 </a:t>
            </a:r>
            <a:r>
              <a:rPr lang="en-US" altLang="ko-KR" dirty="0"/>
              <a:t>tup</a:t>
            </a:r>
            <a:r>
              <a:rPr lang="ko-KR" altLang="en-US" dirty="0"/>
              <a:t>은 </a:t>
            </a:r>
            <a:r>
              <a:rPr lang="ko-KR" altLang="en-US" dirty="0" err="1"/>
              <a:t>튜플</a:t>
            </a:r>
            <a:r>
              <a:rPr lang="ko-KR" altLang="en-US" dirty="0"/>
              <a:t> 자료형으로</a:t>
            </a:r>
            <a:r>
              <a:rPr lang="en-US" altLang="ko-KR" dirty="0"/>
              <a:t>, tup</a:t>
            </a:r>
            <a:r>
              <a:rPr lang="ko-KR" altLang="en-US" dirty="0"/>
              <a:t>은 합칠 여러 배열이며</a:t>
            </a:r>
            <a:r>
              <a:rPr lang="en-US" altLang="ko-KR" dirty="0"/>
              <a:t>, </a:t>
            </a:r>
            <a:r>
              <a:rPr lang="ko-KR" altLang="en-US" dirty="0"/>
              <a:t>이 배열들은 </a:t>
            </a:r>
            <a:r>
              <a:rPr lang="en-US" altLang="ko-KR" dirty="0"/>
              <a:t>0</a:t>
            </a:r>
            <a:r>
              <a:rPr lang="ko-KR" altLang="en-US" dirty="0"/>
              <a:t>축을 제외한 모양이 동일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19C1EF-EA3C-423B-9076-7657DD73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73" y="1582465"/>
            <a:ext cx="7903067" cy="3426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6D1493-C33A-4A74-BC3F-F8CA28C0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54" y="5008607"/>
            <a:ext cx="7905386" cy="20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6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9E26E-17C4-43D7-A3E9-7E528621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배열의 다양한 결합 방법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386EB-622B-43D3-854D-8D3E73D6C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05C5F2-BC5D-40D1-B8AE-FCF2184AA8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B6861-CB0A-4E27-948B-0006F6642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90" y="1267855"/>
            <a:ext cx="7640666" cy="56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17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배열 분리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07EFF-44B8-481E-93A4-D3155CF3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D3208-02F6-479B-A697-C3E76401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CBE516-C00D-4622-858E-FA9389AA7A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 err="1"/>
              <a:t>ary</a:t>
            </a:r>
            <a:r>
              <a:rPr lang="ko-KR" altLang="en-US" dirty="0"/>
              <a:t>를 여러 개의 부분 배열로 분리</a:t>
            </a:r>
            <a:r>
              <a:rPr lang="en-US" altLang="ko-KR" dirty="0"/>
              <a:t>, </a:t>
            </a:r>
            <a:r>
              <a:rPr lang="ko-KR" altLang="en-US" dirty="0"/>
              <a:t>반환 값은 분리한 배열의 목록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EEDDB8-F1D9-4F6F-921A-B420A65A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2015483"/>
            <a:ext cx="81343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15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2C674-84F6-410A-8985-8143AB89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np.vsplit</a:t>
            </a:r>
            <a:r>
              <a:rPr lang="en-US" altLang="ko-KR" dirty="0"/>
              <a:t>(a) </a:t>
            </a:r>
            <a:r>
              <a:rPr lang="en-US" altLang="ko-KR" dirty="0" err="1"/>
              <a:t>np.hsplit</a:t>
            </a:r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60132-F212-42F6-B4CB-BE641D9A6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np.split</a:t>
            </a:r>
            <a:r>
              <a:rPr lang="en-US" altLang="ko-KR" dirty="0"/>
              <a:t>(a, axis=0)</a:t>
            </a:r>
          </a:p>
          <a:p>
            <a:pPr lvl="1"/>
            <a:r>
              <a:rPr lang="en-US" altLang="ko-KR" dirty="0" err="1"/>
              <a:t>np.vsplit</a:t>
            </a:r>
            <a:r>
              <a:rPr lang="en-US" altLang="ko-KR" dirty="0"/>
              <a:t>(a)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np.split</a:t>
            </a:r>
            <a:r>
              <a:rPr lang="en-US" altLang="ko-KR" dirty="0"/>
              <a:t>(a, axis=1)</a:t>
            </a:r>
          </a:p>
          <a:p>
            <a:pPr lvl="1"/>
            <a:r>
              <a:rPr lang="en-US" altLang="ko-KR" dirty="0" err="1"/>
              <a:t>np.hsplit</a:t>
            </a:r>
            <a:r>
              <a:rPr lang="en-US" altLang="ko-KR" dirty="0"/>
              <a:t>(a)</a:t>
            </a:r>
            <a:r>
              <a:rPr lang="ko-KR" altLang="en-US" dirty="0"/>
              <a:t>와 동일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BC0378-DF95-4B37-9325-16107F0C87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1F6036-D854-4A05-962E-FDE388E2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11" y="1859450"/>
            <a:ext cx="6440175" cy="235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E5C132-F119-4097-A7DB-5BBF4F68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375" y="4552462"/>
            <a:ext cx="6897522" cy="22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5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3C959-832A-44B5-91C1-58B43B3B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A9D6D0-38E4-4539-8C76-84C2E04D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배열을 뷰</a:t>
            </a:r>
            <a:r>
              <a:rPr lang="en-US" altLang="ko-KR" dirty="0"/>
              <a:t>(view)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여러 개의 하위 배열로 분할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7D6AFD-9047-44E7-A484-4F3F7D578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Split an array into multiple sub-arrays as views into </a:t>
            </a:r>
            <a:r>
              <a:rPr lang="en-US" altLang="ko-KR" dirty="0" err="1"/>
              <a:t>ary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F19CF3-EDA5-4AAC-8CC2-98165D1B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43" y="2413968"/>
            <a:ext cx="6594237" cy="39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09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D2775-6659-472E-8810-38DD33BE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[</a:t>
            </a:r>
            <a:r>
              <a:rPr lang="en-US" altLang="ko-KR" dirty="0" err="1"/>
              <a:t>i</a:t>
            </a:r>
            <a:r>
              <a:rPr lang="en-US" altLang="ko-KR" dirty="0"/>
              <a:t>, j, k, ...])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619C5-366E-45DD-8787-7EF5B1948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581425" cy="5084213"/>
          </a:xfrm>
        </p:spPr>
        <p:txBody>
          <a:bodyPr/>
          <a:lstStyle/>
          <a:p>
            <a:r>
              <a:rPr lang="en-US" altLang="ko-KR" dirty="0" err="1"/>
              <a:t>indices_or_sections</a:t>
            </a:r>
            <a:endParaRPr lang="en-US" altLang="ko-KR" dirty="0"/>
          </a:p>
          <a:p>
            <a:pPr lvl="1"/>
            <a:r>
              <a:rPr lang="ko-KR" altLang="en-US" dirty="0"/>
              <a:t>정렬된 정수의 </a:t>
            </a:r>
            <a:r>
              <a:rPr lang="en-US" altLang="ko-KR" dirty="0"/>
              <a:t>1</a:t>
            </a:r>
            <a:r>
              <a:rPr lang="ko-KR" altLang="en-US" dirty="0"/>
              <a:t>차원 배열인 경우</a:t>
            </a:r>
            <a:endParaRPr lang="en-US" altLang="ko-KR" dirty="0"/>
          </a:p>
          <a:p>
            <a:pPr lvl="1"/>
            <a:r>
              <a:rPr lang="ko-KR" altLang="en-US" dirty="0"/>
              <a:t>항목은 배열이 축을 따라 분할되는 위치를 나타냄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6E364-5070-4FD4-8686-B55047DA22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780229-5DBC-44CB-94BD-95A9B2D6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95" y="549830"/>
            <a:ext cx="4714367" cy="3045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920C6F-3F01-4C12-B178-6206E75D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62" y="3685448"/>
            <a:ext cx="6010275" cy="3343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6A9FAD-FE10-4C5E-BFF3-CE855F920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8" y="4120328"/>
            <a:ext cx="3343275" cy="2609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91AA93-B9EF-43A7-985D-0C9A825ADB80}"/>
              </a:ext>
            </a:extLst>
          </p:cNvPr>
          <p:cNvSpPr txBox="1"/>
          <p:nvPr/>
        </p:nvSpPr>
        <p:spPr>
          <a:xfrm>
            <a:off x="5431900" y="1285161"/>
            <a:ext cx="3979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0     1     2     3     4      5     6     7     8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6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40E6A-7C7D-4B16-8455-3BBECF24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</a:t>
            </a:r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n, axis=1)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4AF70-82D8-4C1B-9CD4-319546A6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740547" cy="5084213"/>
          </a:xfrm>
        </p:spPr>
        <p:txBody>
          <a:bodyPr/>
          <a:lstStyle/>
          <a:p>
            <a:r>
              <a:rPr lang="en-US" altLang="ko-KR" dirty="0" err="1"/>
              <a:t>np.hsplit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n)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np.split</a:t>
            </a:r>
            <a:r>
              <a:rPr lang="en-US" altLang="ko-KR" dirty="0"/>
              <a:t>(a, 3, axis=1)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를 축 </a:t>
            </a:r>
            <a:r>
              <a:rPr lang="en-US" altLang="ko-KR" dirty="0"/>
              <a:t>1 </a:t>
            </a: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/>
              <a:t>수평으로 이동하며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3</a:t>
            </a:r>
            <a:r>
              <a:rPr lang="ko-KR" altLang="en-US" dirty="0"/>
              <a:t>개로 분리하면 </a:t>
            </a:r>
            <a:r>
              <a:rPr lang="en-US" altLang="ko-KR" dirty="0"/>
              <a:t>12/3 = 4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개의 열로 구성된 분할 배열 목록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DD372-71E7-4E02-8BAA-56CB6B4E9D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numpy.hsplit</a:t>
            </a:r>
            <a:r>
              <a:rPr lang="en-US" altLang="ko-KR" dirty="0"/>
              <a:t>(a, 3)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0A0DF0-F409-4846-96CD-A1901511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17" y="147198"/>
            <a:ext cx="5102667" cy="6795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244AD3-F05F-412B-9AD6-446AA7605F9F}"/>
              </a:ext>
            </a:extLst>
          </p:cNvPr>
          <p:cNvSpPr/>
          <p:nvPr/>
        </p:nvSpPr>
        <p:spPr>
          <a:xfrm>
            <a:off x="5836599" y="1086256"/>
            <a:ext cx="1306740" cy="5291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C27368-6E2C-4740-BBBF-2D170626C1DC}"/>
              </a:ext>
            </a:extLst>
          </p:cNvPr>
          <p:cNvSpPr/>
          <p:nvPr/>
        </p:nvSpPr>
        <p:spPr>
          <a:xfrm>
            <a:off x="7233675" y="1089500"/>
            <a:ext cx="1306740" cy="5291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50B4C-CE28-4A30-B00F-26F43B795517}"/>
              </a:ext>
            </a:extLst>
          </p:cNvPr>
          <p:cNvSpPr/>
          <p:nvPr/>
        </p:nvSpPr>
        <p:spPr>
          <a:xfrm>
            <a:off x="8615474" y="1092736"/>
            <a:ext cx="1306740" cy="5291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F828FD-C735-452F-A9ED-CCE71AE4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11" y="2149699"/>
            <a:ext cx="2414188" cy="20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0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40E6A-7C7D-4B16-8455-3BBECF24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</a:t>
            </a:r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n, axis=0)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4AF70-82D8-4C1B-9CD4-319546A61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740547" cy="5084213"/>
          </a:xfrm>
        </p:spPr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(a, 3, axis=0)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를 축 </a:t>
            </a:r>
            <a:r>
              <a:rPr lang="en-US" altLang="ko-KR" dirty="0"/>
              <a:t>0 </a:t>
            </a:r>
            <a:r>
              <a:rPr lang="ko-KR" altLang="en-US" dirty="0"/>
              <a:t>방향</a:t>
            </a:r>
            <a:r>
              <a:rPr lang="en-US" altLang="ko-KR" dirty="0"/>
              <a:t>(</a:t>
            </a:r>
            <a:r>
              <a:rPr lang="ko-KR" altLang="en-US" dirty="0"/>
              <a:t>수직으로 이동하며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3</a:t>
            </a:r>
            <a:r>
              <a:rPr lang="ko-KR" altLang="en-US" dirty="0"/>
              <a:t>개로 분리하면 </a:t>
            </a:r>
            <a:r>
              <a:rPr lang="en-US" altLang="ko-KR" dirty="0"/>
              <a:t>6/3 = 2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행으로 구성된 분할 배열 목록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DD372-71E7-4E02-8BAA-56CB6B4E9D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5C3640-ACB7-4330-8A2E-19E860FE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98" y="175739"/>
            <a:ext cx="3389882" cy="72081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244AD3-F05F-412B-9AD6-446AA7605F9F}"/>
              </a:ext>
            </a:extLst>
          </p:cNvPr>
          <p:cNvSpPr/>
          <p:nvPr/>
        </p:nvSpPr>
        <p:spPr>
          <a:xfrm>
            <a:off x="6174381" y="1132691"/>
            <a:ext cx="1306740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C27368-6E2C-4740-BBBF-2D170626C1DC}"/>
              </a:ext>
            </a:extLst>
          </p:cNvPr>
          <p:cNvSpPr/>
          <p:nvPr/>
        </p:nvSpPr>
        <p:spPr>
          <a:xfrm>
            <a:off x="6184109" y="1577547"/>
            <a:ext cx="1306740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50B4C-CE28-4A30-B00F-26F43B795517}"/>
              </a:ext>
            </a:extLst>
          </p:cNvPr>
          <p:cNvSpPr/>
          <p:nvPr/>
        </p:nvSpPr>
        <p:spPr>
          <a:xfrm>
            <a:off x="6193279" y="1997414"/>
            <a:ext cx="1306740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9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68771-5ABB-4BEA-8D4D-544A7718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</a:t>
            </a:r>
            <a:r>
              <a:rPr lang="en-US" altLang="ko-KR" dirty="0" err="1"/>
              <a:t>np.split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[</a:t>
            </a:r>
            <a:r>
              <a:rPr lang="en-US" altLang="ko-KR" dirty="0" err="1"/>
              <a:t>i</a:t>
            </a:r>
            <a:r>
              <a:rPr lang="en-US" altLang="ko-KR" dirty="0"/>
              <a:t>, j, k, …], axis= 0 | 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FC3DB-8E7A-4E0D-9A84-3A3E8983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5F8611-705F-4BDB-952A-FFCE4E5875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[0, </a:t>
            </a:r>
            <a:r>
              <a:rPr lang="en-US" altLang="ko-KR" dirty="0" err="1"/>
              <a:t>i</a:t>
            </a:r>
            <a:r>
              <a:rPr lang="en-US" altLang="ko-KR" dirty="0"/>
              <a:t>) [</a:t>
            </a:r>
            <a:r>
              <a:rPr lang="en-US" altLang="ko-KR" dirty="0" err="1"/>
              <a:t>i</a:t>
            </a:r>
            <a:r>
              <a:rPr lang="en-US" altLang="ko-KR" dirty="0"/>
              <a:t>, j) [j, k) [k, …) </a:t>
            </a:r>
            <a:r>
              <a:rPr lang="ko-KR" altLang="en-US" dirty="0"/>
              <a:t>분리된 배열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BB116A-2A1F-4725-8785-3BC44B3C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1" y="1990201"/>
            <a:ext cx="5639468" cy="4811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44EB3A-A471-4774-8A38-8F38EFA93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80" y="1958040"/>
            <a:ext cx="3460998" cy="48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3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7271F-3C88-40B7-90D4-395E0D1E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np.hsplit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, n)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0E539-5129-4B02-8D6A-1090EABF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F8B84-9A20-4255-B5F3-BF7C85356B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90C53D-46E2-479E-84CD-EB4A498C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56" y="1829807"/>
            <a:ext cx="62865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8FFB5-2EC2-4D77-8435-A29CF79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numpy.vstack</a:t>
            </a:r>
            <a:r>
              <a:rPr lang="en-US" altLang="ko-KR" dirty="0"/>
              <a:t>(tup)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AD6EB-103D-45D4-A520-502023AA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DE7B9-B818-47CC-A090-B244ECEC71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인자인 배열이 </a:t>
            </a:r>
            <a:r>
              <a:rPr lang="en-US" altLang="ko-KR" dirty="0"/>
              <a:t>1</a:t>
            </a:r>
            <a:r>
              <a:rPr lang="ko-KR" altLang="en-US" dirty="0"/>
              <a:t>차원이면 길이가 같아야 수직으로 합칠 수 있음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B902C9-F6C9-41EE-A75E-74AE48A4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" y="2493962"/>
            <a:ext cx="101536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55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1D630-DA38-42C6-9A79-CC8A4531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np.hsplit</a:t>
            </a:r>
            <a:r>
              <a:rPr lang="en-US" altLang="ko-KR" dirty="0"/>
              <a:t>(a, (3, 5, 8))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E97B5-3348-4EB8-B186-1896A78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5236080" cy="5084213"/>
          </a:xfrm>
        </p:spPr>
        <p:txBody>
          <a:bodyPr/>
          <a:lstStyle/>
          <a:p>
            <a:r>
              <a:rPr lang="ko-KR" altLang="en-US" dirty="0"/>
              <a:t>축 </a:t>
            </a:r>
            <a:r>
              <a:rPr lang="en-US" altLang="ko-KR" dirty="0"/>
              <a:t>1 </a:t>
            </a:r>
            <a:r>
              <a:rPr lang="ko-KR" altLang="en-US" dirty="0"/>
              <a:t>방향의 </a:t>
            </a:r>
            <a:r>
              <a:rPr lang="ko-KR" altLang="en-US" dirty="0" err="1"/>
              <a:t>슬라이싱</a:t>
            </a:r>
            <a:r>
              <a:rPr lang="ko-KR" altLang="en-US" dirty="0"/>
              <a:t> 인자 </a:t>
            </a:r>
            <a:r>
              <a:rPr lang="en-US" altLang="ko-KR" dirty="0"/>
              <a:t>(3, 5, 8)</a:t>
            </a:r>
          </a:p>
          <a:p>
            <a:pPr lvl="1"/>
            <a:r>
              <a:rPr lang="en-US" altLang="ko-KR" dirty="0"/>
              <a:t>a[:, :3], a[:, 3:5], a[:, 5:8], a[:, 8:]</a:t>
            </a:r>
            <a:r>
              <a:rPr lang="ko-KR" altLang="en-US" dirty="0"/>
              <a:t>의 </a:t>
            </a:r>
            <a:r>
              <a:rPr lang="ko-KR" altLang="en-US" dirty="0" err="1"/>
              <a:t>슬라이싱</a:t>
            </a:r>
            <a:r>
              <a:rPr lang="ko-KR" altLang="en-US" dirty="0"/>
              <a:t> 결과의 </a:t>
            </a:r>
            <a:r>
              <a:rPr lang="en-US" altLang="ko-KR" dirty="0"/>
              <a:t>2</a:t>
            </a:r>
            <a:r>
              <a:rPr lang="ko-KR" altLang="en-US" dirty="0"/>
              <a:t>차원 배열로 분할한 목록을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248D6D-381F-4AAD-8B17-E8BC39D7BE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1FEDA-8833-4F04-B7C8-A99AA52F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12" y="165369"/>
            <a:ext cx="4926109" cy="72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34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99AF0-D336-4967-B66F-9E466D13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np.vsplit</a:t>
            </a:r>
            <a:r>
              <a:rPr lang="en-US" altLang="ko-KR" dirty="0"/>
              <a:t>(a,</a:t>
            </a:r>
            <a:r>
              <a:rPr lang="ko-KR" altLang="en-US" dirty="0"/>
              <a:t> 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28405-8C9F-409F-92B7-8E2DB1F69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010971" cy="5084213"/>
          </a:xfrm>
        </p:spPr>
        <p:txBody>
          <a:bodyPr/>
          <a:lstStyle/>
          <a:p>
            <a:r>
              <a:rPr lang="en-US" altLang="ko-KR" dirty="0" err="1"/>
              <a:t>ValueError</a:t>
            </a:r>
            <a:r>
              <a:rPr lang="en-US" altLang="ko-KR" dirty="0"/>
              <a:t>: array split does not result in an equal division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3CF30-CE2E-4845-B891-9550C6B17E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5F7E69-A6E0-4D52-ABA0-D75EDBB2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28" y="1326473"/>
            <a:ext cx="6270260" cy="60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48F11-1387-4FD5-8C21-1DF40A45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np.vsplit</a:t>
            </a:r>
            <a:r>
              <a:rPr lang="en-US" altLang="ko-KR" dirty="0"/>
              <a:t>(a,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, j, k])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FD138-46CA-4EE9-A969-AB3CC7BA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C150D3-FF08-45F8-9261-C60BFF7B21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3B1F37-9FDE-4735-A442-7A13EADD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59" y="121595"/>
            <a:ext cx="3764217" cy="73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0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42F3A-F750-41BF-A856-7AD265BE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</a:t>
            </a:r>
            <a:r>
              <a:rPr lang="en-US" altLang="ko-KR" dirty="0" err="1"/>
              <a:t>hsplit</a:t>
            </a:r>
            <a:r>
              <a:rPr lang="en-US" altLang="ko-KR" dirty="0"/>
              <a:t>(a, 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B1E62-6000-4536-B026-C43CF03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(a, axis=1)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(4, 4, 2)</a:t>
            </a:r>
            <a:r>
              <a:rPr lang="ko-KR" altLang="en-US" dirty="0"/>
              <a:t>를 축</a:t>
            </a:r>
            <a:r>
              <a:rPr lang="en-US" altLang="ko-KR" dirty="0"/>
              <a:t> 1</a:t>
            </a:r>
            <a:r>
              <a:rPr lang="ko-KR" altLang="en-US" dirty="0"/>
              <a:t>로 분할</a:t>
            </a:r>
            <a:endParaRPr lang="en-US" altLang="ko-KR" dirty="0"/>
          </a:p>
          <a:p>
            <a:pPr lvl="1"/>
            <a:r>
              <a:rPr lang="en-US" altLang="ko-KR" dirty="0"/>
              <a:t>(4, 2, 2)</a:t>
            </a:r>
            <a:r>
              <a:rPr lang="ko-KR" altLang="en-US" dirty="0"/>
              <a:t>와 </a:t>
            </a:r>
            <a:r>
              <a:rPr lang="en-US" altLang="ko-KR" dirty="0"/>
              <a:t>(4, 2, 2)</a:t>
            </a:r>
            <a:r>
              <a:rPr lang="ko-KR" altLang="en-US" dirty="0"/>
              <a:t>로 분할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6A4A77-3E6D-4E8B-8EA4-DAE92259C8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이상에서의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은 두 번째 축인 </a:t>
            </a:r>
            <a:r>
              <a:rPr lang="en-US" altLang="ko-KR" dirty="0"/>
              <a:t>axis=1</a:t>
            </a:r>
            <a:r>
              <a:rPr lang="ko-KR" altLang="en-US" dirty="0"/>
              <a:t>로 </a:t>
            </a:r>
            <a:r>
              <a:rPr lang="en-US" altLang="ko-KR" dirty="0"/>
              <a:t>n </a:t>
            </a:r>
            <a:r>
              <a:rPr lang="ko-KR" altLang="en-US" dirty="0"/>
              <a:t>등분</a:t>
            </a:r>
            <a:r>
              <a:rPr lang="en-US" altLang="ko-KR" dirty="0"/>
              <a:t> </a:t>
            </a:r>
            <a:r>
              <a:rPr lang="ko-KR" altLang="en-US" dirty="0"/>
              <a:t>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660FF9-BC31-489D-B6EE-2222141B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74" y="2251073"/>
            <a:ext cx="3452153" cy="4958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6BAD10-F568-454F-B65E-1974307E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26" y="100898"/>
            <a:ext cx="2268336" cy="73262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2494B3-F216-4D5C-8C65-B76C06871E17}"/>
              </a:ext>
            </a:extLst>
          </p:cNvPr>
          <p:cNvSpPr/>
          <p:nvPr/>
        </p:nvSpPr>
        <p:spPr>
          <a:xfrm>
            <a:off x="4987611" y="2873944"/>
            <a:ext cx="917082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4A85FA-5D6D-4517-BDE6-0AB51371A0AC}"/>
              </a:ext>
            </a:extLst>
          </p:cNvPr>
          <p:cNvSpPr/>
          <p:nvPr/>
        </p:nvSpPr>
        <p:spPr>
          <a:xfrm>
            <a:off x="5003825" y="3960196"/>
            <a:ext cx="917082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F43190-8F90-4631-88F1-1CB80B06E811}"/>
              </a:ext>
            </a:extLst>
          </p:cNvPr>
          <p:cNvSpPr/>
          <p:nvPr/>
        </p:nvSpPr>
        <p:spPr>
          <a:xfrm>
            <a:off x="4984363" y="5078884"/>
            <a:ext cx="917082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D03A7A-1858-439A-A4A3-5FF9AF8DA0B5}"/>
              </a:ext>
            </a:extLst>
          </p:cNvPr>
          <p:cNvSpPr/>
          <p:nvPr/>
        </p:nvSpPr>
        <p:spPr>
          <a:xfrm>
            <a:off x="5000577" y="6165136"/>
            <a:ext cx="917082" cy="42477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73123A-79DD-4EF2-A94D-1EB996743D44}"/>
              </a:ext>
            </a:extLst>
          </p:cNvPr>
          <p:cNvSpPr/>
          <p:nvPr/>
        </p:nvSpPr>
        <p:spPr>
          <a:xfrm>
            <a:off x="8781053" y="756160"/>
            <a:ext cx="917082" cy="230805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12D1A3A-9B13-4DC4-97E9-E8FEEA3C69BD}"/>
              </a:ext>
            </a:extLst>
          </p:cNvPr>
          <p:cNvCxnSpPr/>
          <p:nvPr/>
        </p:nvCxnSpPr>
        <p:spPr>
          <a:xfrm flipV="1">
            <a:off x="6011697" y="1776012"/>
            <a:ext cx="2616741" cy="128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20FE9A-E5AA-41A1-80EC-20B3BDBCE692}"/>
              </a:ext>
            </a:extLst>
          </p:cNvPr>
          <p:cNvCxnSpPr>
            <a:cxnSpLocks/>
          </p:cNvCxnSpPr>
          <p:nvPr/>
        </p:nvCxnSpPr>
        <p:spPr>
          <a:xfrm flipV="1">
            <a:off x="6027911" y="2052538"/>
            <a:ext cx="2572460" cy="221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0A0025-C78F-4B1D-B8DF-110C1D5E9896}"/>
              </a:ext>
            </a:extLst>
          </p:cNvPr>
          <p:cNvCxnSpPr>
            <a:cxnSpLocks/>
          </p:cNvCxnSpPr>
          <p:nvPr/>
        </p:nvCxnSpPr>
        <p:spPr>
          <a:xfrm flipV="1">
            <a:off x="6005213" y="2344368"/>
            <a:ext cx="2595158" cy="300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728DEC-89A2-4380-98DA-B586DAF6EA19}"/>
              </a:ext>
            </a:extLst>
          </p:cNvPr>
          <p:cNvCxnSpPr>
            <a:cxnSpLocks/>
          </p:cNvCxnSpPr>
          <p:nvPr/>
        </p:nvCxnSpPr>
        <p:spPr>
          <a:xfrm flipV="1">
            <a:off x="5966301" y="2558377"/>
            <a:ext cx="2650284" cy="381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18BAF7-0E05-4D79-8613-6046FF28EE4E}"/>
              </a:ext>
            </a:extLst>
          </p:cNvPr>
          <p:cNvSpPr/>
          <p:nvPr/>
        </p:nvSpPr>
        <p:spPr>
          <a:xfrm>
            <a:off x="2058010" y="2092493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F89129-2D6C-4E92-A651-0DFD2F97B97A}"/>
              </a:ext>
            </a:extLst>
          </p:cNvPr>
          <p:cNvSpPr/>
          <p:nvPr/>
        </p:nvSpPr>
        <p:spPr>
          <a:xfrm>
            <a:off x="1247372" y="2410385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0EE7DE-EB23-494B-A4B1-F1F51B1DB2EF}"/>
              </a:ext>
            </a:extLst>
          </p:cNvPr>
          <p:cNvSpPr/>
          <p:nvPr/>
        </p:nvSpPr>
        <p:spPr>
          <a:xfrm>
            <a:off x="2268777" y="2390810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16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122B7-BE34-413B-A772-6DD91CE0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</a:t>
            </a:r>
            <a:r>
              <a:rPr lang="en-US" altLang="ko-KR" dirty="0" err="1"/>
              <a:t>hsplit</a:t>
            </a:r>
            <a:r>
              <a:rPr lang="en-US" altLang="ko-KR" dirty="0"/>
              <a:t>(a, [</a:t>
            </a:r>
            <a:r>
              <a:rPr lang="en-US" altLang="ko-KR" dirty="0" err="1"/>
              <a:t>i</a:t>
            </a:r>
            <a:r>
              <a:rPr lang="en-US" altLang="ko-KR" dirty="0"/>
              <a:t>, j, …])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5AE9-AB96-49C3-AC5D-AF8EC9DE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921DF-9284-4216-BD28-AD5B898616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AA451-1F1A-4082-8538-A069E700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651" y="141520"/>
            <a:ext cx="2712699" cy="72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F70B97-99D9-4693-82DF-1C996B0F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17" y="2286000"/>
            <a:ext cx="3452153" cy="49587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402BA-5D6C-4D25-AD98-0840C35C0E81}"/>
              </a:ext>
            </a:extLst>
          </p:cNvPr>
          <p:cNvSpPr/>
          <p:nvPr/>
        </p:nvSpPr>
        <p:spPr>
          <a:xfrm>
            <a:off x="8124712" y="991805"/>
            <a:ext cx="1141494" cy="185839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0A4FF0-3AFE-41DE-BE65-AA9E0232A756}"/>
              </a:ext>
            </a:extLst>
          </p:cNvPr>
          <p:cNvCxnSpPr/>
          <p:nvPr/>
        </p:nvCxnSpPr>
        <p:spPr>
          <a:xfrm flipV="1">
            <a:off x="5481040" y="1810939"/>
            <a:ext cx="2616741" cy="128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93B4D5-50D3-4257-9BA4-8CC3A3986194}"/>
              </a:ext>
            </a:extLst>
          </p:cNvPr>
          <p:cNvCxnSpPr>
            <a:cxnSpLocks/>
          </p:cNvCxnSpPr>
          <p:nvPr/>
        </p:nvCxnSpPr>
        <p:spPr>
          <a:xfrm flipV="1">
            <a:off x="5497254" y="2087465"/>
            <a:ext cx="2572460" cy="221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100F93-9513-4820-8762-ED9D6333BB10}"/>
              </a:ext>
            </a:extLst>
          </p:cNvPr>
          <p:cNvCxnSpPr>
            <a:cxnSpLocks/>
          </p:cNvCxnSpPr>
          <p:nvPr/>
        </p:nvCxnSpPr>
        <p:spPr>
          <a:xfrm flipV="1">
            <a:off x="5474556" y="2379295"/>
            <a:ext cx="2595158" cy="300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8F320B-0D11-40BA-9D18-B286EDAE35B4}"/>
              </a:ext>
            </a:extLst>
          </p:cNvPr>
          <p:cNvCxnSpPr>
            <a:cxnSpLocks/>
          </p:cNvCxnSpPr>
          <p:nvPr/>
        </p:nvCxnSpPr>
        <p:spPr>
          <a:xfrm flipV="1">
            <a:off x="5435644" y="2593304"/>
            <a:ext cx="2650284" cy="381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DA5ABB-DEB4-475D-9752-C7D5C96BECEC}"/>
              </a:ext>
            </a:extLst>
          </p:cNvPr>
          <p:cNvGrpSpPr/>
          <p:nvPr/>
        </p:nvGrpSpPr>
        <p:grpSpPr>
          <a:xfrm>
            <a:off x="4451511" y="2908871"/>
            <a:ext cx="922525" cy="867492"/>
            <a:chOff x="3809480" y="2967239"/>
            <a:chExt cx="922525" cy="8674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BB73F6-31DE-4EDE-ADDA-7C79457B1404}"/>
                </a:ext>
              </a:extLst>
            </p:cNvPr>
            <p:cNvSpPr/>
            <p:nvPr/>
          </p:nvSpPr>
          <p:spPr>
            <a:xfrm>
              <a:off x="3814923" y="2967239"/>
              <a:ext cx="917082" cy="19027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B5E20A-B337-4F01-8B05-0AC771349674}"/>
                </a:ext>
              </a:extLst>
            </p:cNvPr>
            <p:cNvSpPr/>
            <p:nvPr/>
          </p:nvSpPr>
          <p:spPr>
            <a:xfrm>
              <a:off x="3811675" y="3196939"/>
              <a:ext cx="917082" cy="424779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72F57D-C2B1-4A84-9995-DF710409EE99}"/>
                </a:ext>
              </a:extLst>
            </p:cNvPr>
            <p:cNvSpPr/>
            <p:nvPr/>
          </p:nvSpPr>
          <p:spPr>
            <a:xfrm>
              <a:off x="3809480" y="3644460"/>
              <a:ext cx="917082" cy="19027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0DC005-586E-49F8-BEEB-50729AD8C8FE}"/>
              </a:ext>
            </a:extLst>
          </p:cNvPr>
          <p:cNvSpPr/>
          <p:nvPr/>
        </p:nvSpPr>
        <p:spPr>
          <a:xfrm>
            <a:off x="4454611" y="4004469"/>
            <a:ext cx="917082" cy="19027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6A86A5-4035-4ABA-BAA4-0B91A64EDEA1}"/>
              </a:ext>
            </a:extLst>
          </p:cNvPr>
          <p:cNvSpPr/>
          <p:nvPr/>
        </p:nvSpPr>
        <p:spPr>
          <a:xfrm>
            <a:off x="4451363" y="4234169"/>
            <a:ext cx="917082" cy="424779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15C986-5846-43C0-8D20-E62CFFE53638}"/>
              </a:ext>
            </a:extLst>
          </p:cNvPr>
          <p:cNvSpPr/>
          <p:nvPr/>
        </p:nvSpPr>
        <p:spPr>
          <a:xfrm>
            <a:off x="4449168" y="4681690"/>
            <a:ext cx="917082" cy="19027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17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29CA1-5D92-4C30-829A-C145F250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</a:t>
            </a:r>
            <a:r>
              <a:rPr lang="en-US" altLang="ko-KR" dirty="0" err="1"/>
              <a:t>vsplit</a:t>
            </a:r>
            <a:r>
              <a:rPr lang="en-US" altLang="ko-KR" dirty="0"/>
              <a:t>(a, 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2D891-DCBB-4CD2-9315-D92EADAF1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np.split</a:t>
            </a:r>
            <a:r>
              <a:rPr lang="en-US" altLang="ko-KR" dirty="0"/>
              <a:t>(a, n, axis=0)</a:t>
            </a:r>
            <a:r>
              <a:rPr lang="ko-KR" altLang="en-US" dirty="0"/>
              <a:t>과 동일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(4, 4, 2)</a:t>
            </a:r>
            <a:r>
              <a:rPr lang="ko-KR" altLang="en-US" dirty="0"/>
              <a:t>를 축</a:t>
            </a:r>
            <a:r>
              <a:rPr lang="en-US" altLang="ko-KR" dirty="0"/>
              <a:t> 0</a:t>
            </a:r>
            <a:r>
              <a:rPr lang="ko-KR" altLang="en-US" dirty="0"/>
              <a:t>로 분할</a:t>
            </a:r>
            <a:endParaRPr lang="en-US" altLang="ko-KR" dirty="0"/>
          </a:p>
          <a:p>
            <a:pPr lvl="1"/>
            <a:r>
              <a:rPr lang="en-US" altLang="ko-KR" dirty="0"/>
              <a:t>(2, 4, 2)</a:t>
            </a:r>
            <a:r>
              <a:rPr lang="ko-KR" altLang="en-US" dirty="0"/>
              <a:t>와 </a:t>
            </a:r>
            <a:r>
              <a:rPr lang="en-US" altLang="ko-KR" dirty="0"/>
              <a:t>(2, 4, 2)</a:t>
            </a:r>
            <a:r>
              <a:rPr lang="ko-KR" altLang="en-US" dirty="0"/>
              <a:t>로 분할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53F8DA-55A2-4D1E-9606-CFAE72EDC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수직으로 분할하는 </a:t>
            </a:r>
            <a:r>
              <a:rPr lang="en-US" altLang="ko-KR" dirty="0" err="1"/>
              <a:t>np.vsplit</a:t>
            </a:r>
            <a:r>
              <a:rPr lang="en-US" altLang="ko-KR" dirty="0"/>
              <a:t>()</a:t>
            </a:r>
            <a:r>
              <a:rPr lang="ko-KR" altLang="en-US" dirty="0"/>
              <a:t>은 무조건 첫 번째 축인 </a:t>
            </a:r>
            <a:r>
              <a:rPr lang="en-US" altLang="ko-KR" dirty="0"/>
              <a:t>axis=0</a:t>
            </a:r>
            <a:r>
              <a:rPr lang="ko-KR" altLang="en-US" dirty="0"/>
              <a:t>로 </a:t>
            </a:r>
            <a:r>
              <a:rPr lang="en-US" altLang="ko-KR" dirty="0"/>
              <a:t>n </a:t>
            </a:r>
            <a:r>
              <a:rPr lang="ko-KR" altLang="en-US" dirty="0"/>
              <a:t>등분 분할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011E1F-D886-440F-AE65-225D18E0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74" y="2251073"/>
            <a:ext cx="3452153" cy="4958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484B12-9648-4418-8988-87EA290E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430" y="448223"/>
            <a:ext cx="2612982" cy="52433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807A6A-A681-4CD6-8647-0F03520A193E}"/>
              </a:ext>
            </a:extLst>
          </p:cNvPr>
          <p:cNvSpPr/>
          <p:nvPr/>
        </p:nvSpPr>
        <p:spPr>
          <a:xfrm>
            <a:off x="4954028" y="5069151"/>
            <a:ext cx="917082" cy="1979881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952892-51D8-4577-B747-1125EFA04160}"/>
              </a:ext>
            </a:extLst>
          </p:cNvPr>
          <p:cNvSpPr/>
          <p:nvPr/>
        </p:nvSpPr>
        <p:spPr>
          <a:xfrm>
            <a:off x="8583284" y="1251356"/>
            <a:ext cx="1465387" cy="221486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62A600-0CE8-41BF-8D17-2C0B2AA75D15}"/>
              </a:ext>
            </a:extLst>
          </p:cNvPr>
          <p:cNvCxnSpPr/>
          <p:nvPr/>
        </p:nvCxnSpPr>
        <p:spPr>
          <a:xfrm flipV="1">
            <a:off x="5921754" y="2557658"/>
            <a:ext cx="2616741" cy="128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464EC2B-8819-4542-8CCB-0D6DC9FC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536" y="2662383"/>
            <a:ext cx="2338908" cy="45473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C93101-D362-4811-A6A2-82D87A1B07D9}"/>
              </a:ext>
            </a:extLst>
          </p:cNvPr>
          <p:cNvSpPr/>
          <p:nvPr/>
        </p:nvSpPr>
        <p:spPr>
          <a:xfrm>
            <a:off x="4954028" y="2855921"/>
            <a:ext cx="917082" cy="19798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D95F30-5B41-4307-A2BF-20DEBA731CBD}"/>
              </a:ext>
            </a:extLst>
          </p:cNvPr>
          <p:cNvSpPr/>
          <p:nvPr/>
        </p:nvSpPr>
        <p:spPr>
          <a:xfrm>
            <a:off x="1775907" y="2102221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133F3B-37FE-4A4B-9898-DFC137340B57}"/>
              </a:ext>
            </a:extLst>
          </p:cNvPr>
          <p:cNvSpPr/>
          <p:nvPr/>
        </p:nvSpPr>
        <p:spPr>
          <a:xfrm>
            <a:off x="984725" y="2400657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211E01-F1C7-4EBC-A816-7B802F5F9A7A}"/>
              </a:ext>
            </a:extLst>
          </p:cNvPr>
          <p:cNvSpPr/>
          <p:nvPr/>
        </p:nvSpPr>
        <p:spPr>
          <a:xfrm>
            <a:off x="2006130" y="2381082"/>
            <a:ext cx="227990" cy="2907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84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BFAB83-3F2F-4C77-9B8C-2E50F847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19" y="564202"/>
            <a:ext cx="2619266" cy="52385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6122B7-BE34-413B-A772-6DD91CE0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</a:t>
            </a:r>
            <a:r>
              <a:rPr lang="en-US" altLang="ko-KR" dirty="0" err="1"/>
              <a:t>vsplit</a:t>
            </a:r>
            <a:r>
              <a:rPr lang="en-US" altLang="ko-KR" dirty="0"/>
              <a:t>(a, [</a:t>
            </a:r>
            <a:r>
              <a:rPr lang="en-US" altLang="ko-KR" dirty="0" err="1"/>
              <a:t>i</a:t>
            </a:r>
            <a:r>
              <a:rPr lang="en-US" altLang="ko-KR" dirty="0"/>
              <a:t>, j, …])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5AE9-AB96-49C3-AC5D-AF8EC9DE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292971" cy="5084213"/>
          </a:xfrm>
        </p:spPr>
        <p:txBody>
          <a:bodyPr/>
          <a:lstStyle/>
          <a:p>
            <a:r>
              <a:rPr lang="en-US" altLang="ko-KR" dirty="0" err="1"/>
              <a:t>np.vsplit</a:t>
            </a:r>
            <a:r>
              <a:rPr lang="en-US" altLang="ko-KR" dirty="0"/>
              <a:t>(x, [1, 3])</a:t>
            </a:r>
          </a:p>
          <a:p>
            <a:pPr lvl="1"/>
            <a:r>
              <a:rPr lang="en-US" altLang="ko-KR" dirty="0"/>
              <a:t>x[:1, :, :]</a:t>
            </a:r>
          </a:p>
          <a:p>
            <a:pPr lvl="1"/>
            <a:r>
              <a:rPr lang="en-US" altLang="ko-KR" dirty="0"/>
              <a:t>x[1:3, :, :]</a:t>
            </a:r>
          </a:p>
          <a:p>
            <a:pPr lvl="1"/>
            <a:r>
              <a:rPr lang="en-US" altLang="ko-KR" dirty="0"/>
              <a:t>x[3:, :, :]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0921DF-9284-4216-BD28-AD5B898616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축</a:t>
            </a:r>
            <a:r>
              <a:rPr lang="en-US" altLang="ko-KR" dirty="0"/>
              <a:t> 0</a:t>
            </a:r>
            <a:r>
              <a:rPr lang="ko-KR" altLang="en-US" dirty="0"/>
              <a:t>으로 </a:t>
            </a:r>
            <a:r>
              <a:rPr lang="ko-KR" altLang="en-US" dirty="0" err="1"/>
              <a:t>슬라이싱</a:t>
            </a:r>
            <a:r>
              <a:rPr lang="ko-KR" altLang="en-US" dirty="0"/>
              <a:t> 구간 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, j, …]</a:t>
            </a:r>
            <a:r>
              <a:rPr lang="ko-KR" altLang="en-US" dirty="0"/>
              <a:t>으로 분할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F70B97-99D9-4693-82DF-1C996B0F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531" y="2013624"/>
            <a:ext cx="3452153" cy="49587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B402BA-5D6C-4D25-AD98-0840C35C0E81}"/>
              </a:ext>
            </a:extLst>
          </p:cNvPr>
          <p:cNvSpPr/>
          <p:nvPr/>
        </p:nvSpPr>
        <p:spPr>
          <a:xfrm>
            <a:off x="8056147" y="1499651"/>
            <a:ext cx="2021710" cy="100035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0A4FF0-3AFE-41DE-BE65-AA9E0232A756}"/>
              </a:ext>
            </a:extLst>
          </p:cNvPr>
          <p:cNvCxnSpPr>
            <a:cxnSpLocks/>
          </p:cNvCxnSpPr>
          <p:nvPr/>
        </p:nvCxnSpPr>
        <p:spPr>
          <a:xfrm flipV="1">
            <a:off x="5748772" y="2125765"/>
            <a:ext cx="2213324" cy="97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93B4D5-50D3-4257-9BA4-8CC3A3986194}"/>
              </a:ext>
            </a:extLst>
          </p:cNvPr>
          <p:cNvCxnSpPr>
            <a:cxnSpLocks/>
          </p:cNvCxnSpPr>
          <p:nvPr/>
        </p:nvCxnSpPr>
        <p:spPr>
          <a:xfrm flipV="1">
            <a:off x="5665573" y="3615670"/>
            <a:ext cx="2296523" cy="117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100F93-9513-4820-8762-ED9D6333BB10}"/>
              </a:ext>
            </a:extLst>
          </p:cNvPr>
          <p:cNvCxnSpPr>
            <a:cxnSpLocks/>
          </p:cNvCxnSpPr>
          <p:nvPr/>
        </p:nvCxnSpPr>
        <p:spPr>
          <a:xfrm flipV="1">
            <a:off x="5711264" y="5284012"/>
            <a:ext cx="2225449" cy="105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BB73F6-31DE-4EDE-ADDA-7C79457B1404}"/>
              </a:ext>
            </a:extLst>
          </p:cNvPr>
          <p:cNvSpPr/>
          <p:nvPr/>
        </p:nvSpPr>
        <p:spPr>
          <a:xfrm>
            <a:off x="4777968" y="2636495"/>
            <a:ext cx="917082" cy="90393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B5E20A-B337-4F01-8B05-0AC771349674}"/>
              </a:ext>
            </a:extLst>
          </p:cNvPr>
          <p:cNvSpPr/>
          <p:nvPr/>
        </p:nvSpPr>
        <p:spPr>
          <a:xfrm>
            <a:off x="4748491" y="3731263"/>
            <a:ext cx="917082" cy="2017783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72F57D-C2B1-4A84-9995-DF710409EE99}"/>
              </a:ext>
            </a:extLst>
          </p:cNvPr>
          <p:cNvSpPr/>
          <p:nvPr/>
        </p:nvSpPr>
        <p:spPr>
          <a:xfrm>
            <a:off x="4740885" y="5939884"/>
            <a:ext cx="917082" cy="919865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B48B87-AC56-4FBD-8450-F8291D3CA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270" y="2081275"/>
            <a:ext cx="1459008" cy="539709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411042-95FC-436B-9AD2-0E5865BA5855}"/>
              </a:ext>
            </a:extLst>
          </p:cNvPr>
          <p:cNvSpPr/>
          <p:nvPr/>
        </p:nvSpPr>
        <p:spPr>
          <a:xfrm>
            <a:off x="8039485" y="2552468"/>
            <a:ext cx="2038371" cy="2256483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DD9D15-8EA5-44CF-A238-C1993F0D5CDD}"/>
              </a:ext>
            </a:extLst>
          </p:cNvPr>
          <p:cNvSpPr/>
          <p:nvPr/>
        </p:nvSpPr>
        <p:spPr>
          <a:xfrm>
            <a:off x="8046128" y="4838952"/>
            <a:ext cx="2038371" cy="919865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68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2B2CE-DC06-4A3D-8178-DF7C8B80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np.array_split</a:t>
            </a:r>
            <a:r>
              <a:rPr lang="en-US" altLang="ko-KR" dirty="0"/>
              <a:t>()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C6F7B-CDA0-4FB1-9FED-D3B34A86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np.array_split</a:t>
            </a:r>
            <a:r>
              <a:rPr lang="en-US" altLang="ko-KR" dirty="0"/>
              <a:t>(</a:t>
            </a:r>
            <a:r>
              <a:rPr lang="en-US" altLang="ko-KR" dirty="0" err="1"/>
              <a:t>ary</a:t>
            </a:r>
            <a:r>
              <a:rPr lang="en-US" altLang="ko-KR" dirty="0"/>
              <a:t>) </a:t>
            </a:r>
            <a:r>
              <a:rPr lang="ko-KR" altLang="en-US" dirty="0"/>
              <a:t>인자인 </a:t>
            </a:r>
            <a:r>
              <a:rPr lang="en-US" altLang="ko-KR" dirty="0" err="1"/>
              <a:t>ary</a:t>
            </a:r>
            <a:r>
              <a:rPr lang="ko-KR" altLang="en-US" dirty="0"/>
              <a:t>를 여러 개의 부분 배열로 분리</a:t>
            </a:r>
            <a:endParaRPr lang="en-US" altLang="ko-KR" dirty="0"/>
          </a:p>
          <a:p>
            <a:pPr lvl="1"/>
            <a:r>
              <a:rPr lang="ko-KR" altLang="en-US" dirty="0"/>
              <a:t>반환 값은 </a:t>
            </a:r>
            <a:r>
              <a:rPr lang="en-US" altLang="ko-KR" dirty="0"/>
              <a:t>axis=0</a:t>
            </a:r>
            <a:r>
              <a:rPr lang="ko-KR" altLang="en-US" dirty="0"/>
              <a:t>로 분리한 배열의 목록</a:t>
            </a:r>
            <a:r>
              <a:rPr lang="en-US" altLang="ko-KR" dirty="0"/>
              <a:t>(list)</a:t>
            </a:r>
          </a:p>
          <a:p>
            <a:pPr lvl="1"/>
            <a:r>
              <a:rPr lang="en-US" altLang="ko-KR" dirty="0" err="1"/>
              <a:t>np.split</a:t>
            </a:r>
            <a:r>
              <a:rPr lang="en-US" altLang="ko-KR" dirty="0"/>
              <a:t>()</a:t>
            </a:r>
            <a:r>
              <a:rPr lang="ko-KR" altLang="en-US" dirty="0"/>
              <a:t>와의 차이</a:t>
            </a:r>
            <a:endParaRPr lang="en-US" altLang="ko-KR" dirty="0"/>
          </a:p>
          <a:p>
            <a:pPr lvl="2"/>
            <a:r>
              <a:rPr lang="ko-KR" altLang="en-US" dirty="0"/>
              <a:t>두 번째 인자가 정수인 경우</a:t>
            </a:r>
            <a:r>
              <a:rPr lang="en-US" altLang="ko-KR" dirty="0"/>
              <a:t>, </a:t>
            </a:r>
            <a:r>
              <a:rPr lang="ko-KR" altLang="en-US" dirty="0"/>
              <a:t>등분이 안 되더라도 오류가 발생하지 않고 분할이 가능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l // n + 1 </a:t>
            </a:r>
            <a:r>
              <a:rPr lang="ko-KR" altLang="en-US" dirty="0"/>
              <a:t>크기의 하위 배열 </a:t>
            </a:r>
            <a:r>
              <a:rPr lang="en-US" altLang="ko-KR" dirty="0"/>
              <a:t>l % n</a:t>
            </a:r>
            <a:r>
              <a:rPr lang="ko-KR" altLang="en-US" dirty="0"/>
              <a:t>과 나머지 크기 </a:t>
            </a:r>
            <a:r>
              <a:rPr lang="en-US" altLang="ko-KR" dirty="0"/>
              <a:t>l // n</a:t>
            </a:r>
            <a:r>
              <a:rPr lang="ko-KR" altLang="en-US" dirty="0"/>
              <a:t>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E5A46-4ADE-4C04-A986-1FE4BA2C7D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C096DE-F825-42DE-BC4F-48583D5C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76" y="3368945"/>
            <a:ext cx="81153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35E02-C6C4-488E-994C-10954F66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np.array_split</a:t>
            </a:r>
            <a:r>
              <a:rPr lang="en-US" altLang="ko-KR" dirty="0"/>
              <a:t>(x, 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EA156-54F0-4DBD-8185-488ABA27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441841" cy="5084213"/>
          </a:xfrm>
        </p:spPr>
        <p:txBody>
          <a:bodyPr/>
          <a:lstStyle/>
          <a:p>
            <a:r>
              <a:rPr lang="en-US" altLang="ko-KR" dirty="0"/>
              <a:t>l // n + 1 </a:t>
            </a:r>
            <a:r>
              <a:rPr lang="ko-KR" altLang="en-US" dirty="0"/>
              <a:t>크기의 하위 배열 </a:t>
            </a:r>
            <a:r>
              <a:rPr lang="en-US" altLang="ko-KR" dirty="0"/>
              <a:t>l % n</a:t>
            </a:r>
            <a:r>
              <a:rPr lang="ko-KR" altLang="en-US" dirty="0"/>
              <a:t>과 나머지 크기 </a:t>
            </a:r>
            <a:r>
              <a:rPr lang="en-US" altLang="ko-KR" dirty="0"/>
              <a:t>l // n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lvl="1"/>
            <a:r>
              <a:rPr lang="en-US" altLang="ko-KR" dirty="0"/>
              <a:t>9 // 5 + 1 </a:t>
            </a:r>
            <a:r>
              <a:rPr lang="ko-KR" altLang="en-US" dirty="0"/>
              <a:t>결과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분리된 배열 원소가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en-US" altLang="ko-KR" dirty="0"/>
              <a:t>9 % 5 </a:t>
            </a:r>
            <a:r>
              <a:rPr lang="ko-KR" altLang="en-US" dirty="0"/>
              <a:t>결과</a:t>
            </a:r>
            <a:r>
              <a:rPr lang="en-US" altLang="ko-KR" dirty="0"/>
              <a:t> 4</a:t>
            </a:r>
          </a:p>
          <a:p>
            <a:pPr lvl="2"/>
            <a:r>
              <a:rPr lang="ko-KR" altLang="en-US" dirty="0"/>
              <a:t>위 배열</a:t>
            </a:r>
            <a:r>
              <a:rPr lang="en-US" altLang="ko-KR" dirty="0"/>
              <a:t> </a:t>
            </a:r>
            <a:r>
              <a:rPr lang="ko-KR" altLang="en-US" dirty="0"/>
              <a:t>수가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en-US" altLang="ko-KR" dirty="0"/>
              <a:t>9 // 5 </a:t>
            </a:r>
            <a:r>
              <a:rPr lang="ko-KR" altLang="en-US" dirty="0"/>
              <a:t>결과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나머지는 배열 원소가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FB05FD-7FA8-4259-8737-9F75062106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l=9, n=5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3D8916-D201-4151-A2ED-16A04CE1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" y="4138487"/>
            <a:ext cx="4724446" cy="29724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5FBDA8-E453-49EC-BDCB-1ACAB38C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73" y="956930"/>
            <a:ext cx="6039140" cy="614162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BB26CC-B05E-4E1A-88D3-526AB1678739}"/>
              </a:ext>
            </a:extLst>
          </p:cNvPr>
          <p:cNvCxnSpPr>
            <a:cxnSpLocks/>
          </p:cNvCxnSpPr>
          <p:nvPr/>
        </p:nvCxnSpPr>
        <p:spPr>
          <a:xfrm flipH="1" flipV="1">
            <a:off x="2665379" y="2891445"/>
            <a:ext cx="2146726" cy="1776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69FE23-F020-4FA2-A8EC-3489A5ED0CFF}"/>
              </a:ext>
            </a:extLst>
          </p:cNvPr>
          <p:cNvSpPr/>
          <p:nvPr/>
        </p:nvSpPr>
        <p:spPr>
          <a:xfrm>
            <a:off x="4812104" y="4707141"/>
            <a:ext cx="1199589" cy="78898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D1A8F-ABAB-4C6F-9CAD-D4A31110DD07}"/>
              </a:ext>
            </a:extLst>
          </p:cNvPr>
          <p:cNvSpPr/>
          <p:nvPr/>
        </p:nvSpPr>
        <p:spPr>
          <a:xfrm>
            <a:off x="4828312" y="5535041"/>
            <a:ext cx="1199589" cy="1524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BA0173-8DDF-4DDB-AD3F-44FDE14571CF}"/>
              </a:ext>
            </a:extLst>
          </p:cNvPr>
          <p:cNvCxnSpPr>
            <a:cxnSpLocks/>
          </p:cNvCxnSpPr>
          <p:nvPr/>
        </p:nvCxnSpPr>
        <p:spPr>
          <a:xfrm flipH="1" flipV="1">
            <a:off x="2352037" y="3641801"/>
            <a:ext cx="2460067" cy="19694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246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49A0E-3588-4020-8B07-BA665E43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axis=0</a:t>
            </a:r>
          </a:p>
          <a:p>
            <a:r>
              <a:rPr lang="en-US" altLang="ko-KR" dirty="0"/>
              <a:t>axis=1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0C2AED-68B2-427B-9E4B-CFC21230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4" y="2794031"/>
            <a:ext cx="8124825" cy="304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CD524F-843F-411F-A72E-5A25C261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 err="1"/>
              <a:t>np.array_split</a:t>
            </a:r>
            <a:r>
              <a:rPr lang="en-US" altLang="ko-KR" dirty="0"/>
              <a:t>() </a:t>
            </a:r>
            <a:r>
              <a:rPr lang="ko-KR" altLang="en-US" dirty="0"/>
              <a:t>분할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523C5-A38A-4D19-B2E2-CC58046AA8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CF10AD-CC64-45C8-8F8A-2BE08238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09" y="155642"/>
            <a:ext cx="3318540" cy="724839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BCD3AA-67E8-4CDF-A867-568A0E5A2C60}"/>
              </a:ext>
            </a:extLst>
          </p:cNvPr>
          <p:cNvCxnSpPr/>
          <p:nvPr/>
        </p:nvCxnSpPr>
        <p:spPr>
          <a:xfrm>
            <a:off x="1527243" y="4318031"/>
            <a:ext cx="0" cy="134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CC106B-B686-4896-A64D-CB44DAC193AF}"/>
              </a:ext>
            </a:extLst>
          </p:cNvPr>
          <p:cNvCxnSpPr/>
          <p:nvPr/>
        </p:nvCxnSpPr>
        <p:spPr>
          <a:xfrm>
            <a:off x="1653702" y="3891064"/>
            <a:ext cx="214008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0F67AD-6CF6-4672-9409-AC2D01E2E7D1}"/>
              </a:ext>
            </a:extLst>
          </p:cNvPr>
          <p:cNvSpPr txBox="1"/>
          <p:nvPr/>
        </p:nvSpPr>
        <p:spPr>
          <a:xfrm>
            <a:off x="3803511" y="3737175"/>
            <a:ext cx="57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축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8FE2C-B755-482E-95A4-9AA1870AA8A8}"/>
              </a:ext>
            </a:extLst>
          </p:cNvPr>
          <p:cNvSpPr txBox="1"/>
          <p:nvPr/>
        </p:nvSpPr>
        <p:spPr>
          <a:xfrm>
            <a:off x="1074394" y="4659675"/>
            <a:ext cx="57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축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7E200A-3DA8-4AE0-A0CF-6ECA3FB7D022}"/>
              </a:ext>
            </a:extLst>
          </p:cNvPr>
          <p:cNvSpPr/>
          <p:nvPr/>
        </p:nvSpPr>
        <p:spPr>
          <a:xfrm>
            <a:off x="1663426" y="3965160"/>
            <a:ext cx="2054403" cy="95364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101A33-5D60-4EE7-99E9-50E6D1658C95}"/>
              </a:ext>
            </a:extLst>
          </p:cNvPr>
          <p:cNvSpPr/>
          <p:nvPr/>
        </p:nvSpPr>
        <p:spPr>
          <a:xfrm>
            <a:off x="1660182" y="4961224"/>
            <a:ext cx="2054403" cy="70026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B159F2-0A72-4B72-B6E9-A4B7735DF957}"/>
              </a:ext>
            </a:extLst>
          </p:cNvPr>
          <p:cNvSpPr/>
          <p:nvPr/>
        </p:nvSpPr>
        <p:spPr>
          <a:xfrm>
            <a:off x="1776852" y="4017520"/>
            <a:ext cx="1059399" cy="15466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78E570-6EA8-4F82-B1C4-F8DF9EFDF4A3}"/>
              </a:ext>
            </a:extLst>
          </p:cNvPr>
          <p:cNvSpPr/>
          <p:nvPr/>
        </p:nvSpPr>
        <p:spPr>
          <a:xfrm>
            <a:off x="2998261" y="4022519"/>
            <a:ext cx="588012" cy="15466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0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3C7D6-4593-431D-BE6E-45F1C225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numpy.hstack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40C37-D96A-402D-B2BD-21DFA5BB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359219" cy="5084213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이상의 배열</a:t>
            </a:r>
            <a:endParaRPr lang="en-US" altLang="ko-KR" dirty="0"/>
          </a:p>
          <a:p>
            <a:pPr lvl="1"/>
            <a:r>
              <a:rPr lang="ko-KR" altLang="en-US" dirty="0"/>
              <a:t>두 번째 축을 제외하고</a:t>
            </a:r>
            <a:br>
              <a:rPr lang="en-US" altLang="ko-KR" dirty="0"/>
            </a:br>
            <a:r>
              <a:rPr lang="ko-KR" altLang="en-US" dirty="0"/>
              <a:t>동일한 모양을 가져야 함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1"/>
            <a:r>
              <a:rPr lang="ko-KR" altLang="en-US" dirty="0"/>
              <a:t>행이 같아야 함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1"/>
            <a:r>
              <a:rPr lang="ko-KR" altLang="en-US" dirty="0"/>
              <a:t>무조건 수평으로 결합 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6E9FD-90C7-4288-971B-F20745C72B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수평으로 결합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C3C73-AE89-48DC-B68E-DFE7C16A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5" y="264132"/>
            <a:ext cx="6672009" cy="57632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A2DCAB-87C6-49B3-9D6F-160C0865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09" y="6183673"/>
            <a:ext cx="8647889" cy="8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5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49A0E-3588-4020-8B07-BA665E43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[2, 4], axis=0 </a:t>
            </a:r>
          </a:p>
          <a:p>
            <a:pPr lvl="1"/>
            <a:r>
              <a:rPr lang="en-US" altLang="ko-KR" dirty="0"/>
              <a:t>x[:2], x[2:4], x[4:]</a:t>
            </a:r>
          </a:p>
          <a:p>
            <a:r>
              <a:rPr lang="en-US" altLang="ko-KR" dirty="0"/>
              <a:t>[2, 4], axis=1 </a:t>
            </a:r>
          </a:p>
          <a:p>
            <a:pPr lvl="1"/>
            <a:r>
              <a:rPr lang="en-US" altLang="ko-KR" dirty="0"/>
              <a:t>x[:, :2], x[:, 2:4], x[:, 4:]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0C2AED-68B2-427B-9E4B-CFC21230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4" y="3727886"/>
            <a:ext cx="8124825" cy="304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CD524F-843F-411F-A72E-5A25C261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 err="1"/>
              <a:t>np.array_split</a:t>
            </a:r>
            <a:r>
              <a:rPr lang="en-US" altLang="ko-KR" dirty="0"/>
              <a:t>() </a:t>
            </a:r>
            <a:r>
              <a:rPr lang="ko-KR" altLang="en-US" dirty="0"/>
              <a:t>분할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523C5-A38A-4D19-B2E2-CC58046AA8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슬라이스 분할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BCD3AA-67E8-4CDF-A867-568A0E5A2C60}"/>
              </a:ext>
            </a:extLst>
          </p:cNvPr>
          <p:cNvCxnSpPr/>
          <p:nvPr/>
        </p:nvCxnSpPr>
        <p:spPr>
          <a:xfrm>
            <a:off x="1527243" y="5251886"/>
            <a:ext cx="0" cy="1343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CC106B-B686-4896-A64D-CB44DAC193AF}"/>
              </a:ext>
            </a:extLst>
          </p:cNvPr>
          <p:cNvCxnSpPr/>
          <p:nvPr/>
        </p:nvCxnSpPr>
        <p:spPr>
          <a:xfrm>
            <a:off x="1653702" y="4824919"/>
            <a:ext cx="214008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0F67AD-6CF6-4672-9409-AC2D01E2E7D1}"/>
              </a:ext>
            </a:extLst>
          </p:cNvPr>
          <p:cNvSpPr txBox="1"/>
          <p:nvPr/>
        </p:nvSpPr>
        <p:spPr>
          <a:xfrm>
            <a:off x="3803511" y="4671030"/>
            <a:ext cx="57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축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8FE2C-B755-482E-95A4-9AA1870AA8A8}"/>
              </a:ext>
            </a:extLst>
          </p:cNvPr>
          <p:cNvSpPr txBox="1"/>
          <p:nvPr/>
        </p:nvSpPr>
        <p:spPr>
          <a:xfrm>
            <a:off x="1074394" y="5593530"/>
            <a:ext cx="57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축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7E200A-3DA8-4AE0-A0CF-6ECA3FB7D022}"/>
              </a:ext>
            </a:extLst>
          </p:cNvPr>
          <p:cNvSpPr/>
          <p:nvPr/>
        </p:nvSpPr>
        <p:spPr>
          <a:xfrm>
            <a:off x="1663426" y="4899015"/>
            <a:ext cx="2054403" cy="4609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101A33-5D60-4EE7-99E9-50E6D1658C95}"/>
              </a:ext>
            </a:extLst>
          </p:cNvPr>
          <p:cNvSpPr/>
          <p:nvPr/>
        </p:nvSpPr>
        <p:spPr>
          <a:xfrm>
            <a:off x="1660182" y="5408694"/>
            <a:ext cx="2054403" cy="46092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B159F2-0A72-4B72-B6E9-A4B7735DF957}"/>
              </a:ext>
            </a:extLst>
          </p:cNvPr>
          <p:cNvSpPr/>
          <p:nvPr/>
        </p:nvSpPr>
        <p:spPr>
          <a:xfrm>
            <a:off x="1776853" y="4951375"/>
            <a:ext cx="613954" cy="15609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78E570-6EA8-4F82-B1C4-F8DF9EFDF4A3}"/>
              </a:ext>
            </a:extLst>
          </p:cNvPr>
          <p:cNvSpPr/>
          <p:nvPr/>
        </p:nvSpPr>
        <p:spPr>
          <a:xfrm>
            <a:off x="2589700" y="4956374"/>
            <a:ext cx="588012" cy="15466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07158B-365B-4E2A-B7C3-F92111B0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64" y="129449"/>
            <a:ext cx="3082872" cy="72932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59B427-780C-4C13-B851-C381F7B1EC95}"/>
              </a:ext>
            </a:extLst>
          </p:cNvPr>
          <p:cNvSpPr/>
          <p:nvPr/>
        </p:nvSpPr>
        <p:spPr>
          <a:xfrm>
            <a:off x="3369024" y="4973356"/>
            <a:ext cx="239938" cy="15466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C6A0A7-E461-4FE6-B64F-3E5B726D5D5A}"/>
              </a:ext>
            </a:extLst>
          </p:cNvPr>
          <p:cNvSpPr/>
          <p:nvPr/>
        </p:nvSpPr>
        <p:spPr>
          <a:xfrm>
            <a:off x="1650459" y="5920762"/>
            <a:ext cx="2054403" cy="66590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00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B4924-71F5-4431-AF2B-5331F8EA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이상에서 </a:t>
            </a:r>
            <a:r>
              <a:rPr lang="en-US" altLang="ko-KR" dirty="0"/>
              <a:t>axis=2</a:t>
            </a:r>
            <a:r>
              <a:rPr lang="ko-KR" altLang="en-US" dirty="0"/>
              <a:t>로 배열 분할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A0309-EDAB-4C75-B281-0DCE9AB5B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차원에서 축 </a:t>
            </a:r>
            <a:r>
              <a:rPr lang="en-US" altLang="ko-KR" dirty="0"/>
              <a:t>axis</a:t>
            </a:r>
            <a:r>
              <a:rPr lang="ko-KR" altLang="en-US" dirty="0"/>
              <a:t>은 </a:t>
            </a:r>
            <a:r>
              <a:rPr lang="en-US" altLang="ko-KR" dirty="0"/>
              <a:t>0, 1, 2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왼쪽 그림</a:t>
            </a:r>
            <a:endParaRPr lang="en-US" altLang="ko-KR" dirty="0"/>
          </a:p>
          <a:p>
            <a:pPr lvl="2"/>
            <a:r>
              <a:rPr lang="ko-KR" altLang="en-US" dirty="0"/>
              <a:t>모양 </a:t>
            </a:r>
            <a:r>
              <a:rPr lang="en-US" altLang="ko-KR" dirty="0"/>
              <a:t>(2, 2, 4)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1"/>
            <a:r>
              <a:rPr lang="ko-KR" altLang="en-US" dirty="0"/>
              <a:t>오른쪽 그림</a:t>
            </a:r>
            <a:endParaRPr lang="en-US" altLang="ko-KR" dirty="0"/>
          </a:p>
          <a:p>
            <a:pPr lvl="2"/>
            <a:r>
              <a:rPr lang="ko-KR" altLang="en-US" dirty="0"/>
              <a:t>모양 </a:t>
            </a:r>
            <a:r>
              <a:rPr lang="en-US" altLang="ko-KR" dirty="0"/>
              <a:t>(3, 3, 4)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차원 배열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4C9F99-D8E7-4463-B1D3-75DBCE2400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np.array_split</a:t>
            </a:r>
            <a:r>
              <a:rPr lang="en-US" altLang="ko-KR" dirty="0"/>
              <a:t>(a, axis=2)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8DCAA-AEC5-47E9-96BE-1942D019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64" y="3457733"/>
            <a:ext cx="7119296" cy="31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2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D17A7-6937-4B33-833C-A96CEAE4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np.array_split</a:t>
            </a:r>
            <a:r>
              <a:rPr lang="en-US" altLang="ko-KR" dirty="0"/>
              <a:t>(x, 4, axis=2)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3F7EED-2284-4533-B1E0-1DE020C1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모양</a:t>
            </a:r>
            <a:r>
              <a:rPr lang="en-US" altLang="ko-KR" dirty="0"/>
              <a:t> (2, 2, 6)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83B0D-9869-4A15-A560-195195AA21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배열에서 마지막 축으로 </a:t>
            </a:r>
            <a:r>
              <a:rPr lang="en-US" altLang="ko-KR" dirty="0"/>
              <a:t>4</a:t>
            </a:r>
            <a:r>
              <a:rPr lang="ko-KR" altLang="en-US" dirty="0"/>
              <a:t>개 분할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B4CEFB-D917-441B-ABF5-74E3182F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3" y="2688695"/>
            <a:ext cx="4829175" cy="3171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73F90C-F5D1-4FC4-BFC9-624CDB55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01" y="616688"/>
            <a:ext cx="3562350" cy="6248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5CB043-99F9-4865-B99C-E7CDCCDDE074}"/>
              </a:ext>
            </a:extLst>
          </p:cNvPr>
          <p:cNvSpPr/>
          <p:nvPr/>
        </p:nvSpPr>
        <p:spPr>
          <a:xfrm>
            <a:off x="2419236" y="4095341"/>
            <a:ext cx="839530" cy="15609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1E91C0-761E-4A44-81AB-E5807B60008F}"/>
              </a:ext>
            </a:extLst>
          </p:cNvPr>
          <p:cNvSpPr/>
          <p:nvPr/>
        </p:nvSpPr>
        <p:spPr>
          <a:xfrm>
            <a:off x="3374846" y="4095341"/>
            <a:ext cx="839530" cy="15609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8FA7A6-7600-4B07-9021-E0E2795BE941}"/>
              </a:ext>
            </a:extLst>
          </p:cNvPr>
          <p:cNvSpPr/>
          <p:nvPr/>
        </p:nvSpPr>
        <p:spPr>
          <a:xfrm>
            <a:off x="4335826" y="4092095"/>
            <a:ext cx="366117" cy="15609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43ADE0-F45F-482C-B19C-E6A73C2E796C}"/>
              </a:ext>
            </a:extLst>
          </p:cNvPr>
          <p:cNvSpPr/>
          <p:nvPr/>
        </p:nvSpPr>
        <p:spPr>
          <a:xfrm>
            <a:off x="4831593" y="4095330"/>
            <a:ext cx="366117" cy="15609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25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26142-9108-4594-BE73-43A414A6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numpy.dsplit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6C837-4B94-4D95-9238-3E3E57B3D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np.dsplit</a:t>
            </a:r>
            <a:r>
              <a:rPr lang="en-US" altLang="ko-KR" dirty="0"/>
              <a:t>(a)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를 무조건 </a:t>
            </a:r>
            <a:r>
              <a:rPr lang="en-US" altLang="ko-KR" dirty="0"/>
              <a:t>axis=2</a:t>
            </a:r>
            <a:r>
              <a:rPr lang="ko-KR" altLang="en-US" dirty="0"/>
              <a:t>로만 분리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np.hsplit</a:t>
            </a:r>
            <a:r>
              <a:rPr lang="en-US" altLang="ko-KR" dirty="0"/>
              <a:t>(a)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를 무조건 </a:t>
            </a:r>
            <a:r>
              <a:rPr lang="en-US" altLang="ko-KR" dirty="0"/>
              <a:t>axis=1</a:t>
            </a:r>
            <a:r>
              <a:rPr lang="ko-KR" altLang="en-US" dirty="0"/>
              <a:t>로만 분리</a:t>
            </a:r>
          </a:p>
          <a:p>
            <a:r>
              <a:rPr lang="ko-KR" altLang="en-US" dirty="0"/>
              <a:t>함수 </a:t>
            </a:r>
            <a:r>
              <a:rPr lang="en-US" altLang="ko-KR" dirty="0" err="1"/>
              <a:t>np.vsplit</a:t>
            </a:r>
            <a:r>
              <a:rPr lang="en-US" altLang="ko-KR" dirty="0"/>
              <a:t>(a)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를 무조건 </a:t>
            </a:r>
            <a:r>
              <a:rPr lang="en-US" altLang="ko-KR" dirty="0"/>
              <a:t>axis=0</a:t>
            </a:r>
            <a:r>
              <a:rPr lang="ko-KR" altLang="en-US" dirty="0"/>
              <a:t>으로만 분리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4AEFB8-19D6-4A4D-B5A9-F6D2DFB767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이상의 배열에만 사용이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D7D1B-FD0E-4164-AC53-8E506D9B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63" y="155642"/>
            <a:ext cx="2905828" cy="72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37EFB-5F24-48EB-AAAF-DFF5818A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ko-KR" dirty="0"/>
              <a:t>np.dsplit(x, [2, 4, 5])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58078-0D4E-44BC-A23A-7D715EF0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슬라이싱</a:t>
            </a:r>
            <a:r>
              <a:rPr lang="ko-KR" altLang="en-US" dirty="0"/>
              <a:t> 분할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n: </a:t>
            </a:r>
            <a:r>
              <a:rPr lang="ko-KR" altLang="en-US" dirty="0"/>
              <a:t>등분이 안되면 오류 발생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ACD2EF-4714-4B2D-BDFC-980F5CFABE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847CC4-5797-4932-B4C7-BA2D302F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35" y="616688"/>
            <a:ext cx="3181350" cy="6229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5FE33-5614-4181-BE6F-9F514826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03" y="2078691"/>
            <a:ext cx="3788203" cy="2320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7B506B-EC19-4733-8686-09BEBECF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0" y="5156156"/>
            <a:ext cx="6647285" cy="16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21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en-US" altLang="ko-KR" dirty="0" err="1"/>
              <a:t>numpy</a:t>
            </a:r>
            <a:r>
              <a:rPr lang="ko-KR" altLang="en-US" dirty="0"/>
              <a:t>의 난수와 다양한 함수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8BFD3-4D15-45AF-86ED-7C0F6682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1D779-B1E9-4A58-BA30-1118DA4F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난수 </a:t>
            </a:r>
            <a:r>
              <a:rPr lang="ko-KR" altLang="en-US" dirty="0" err="1"/>
              <a:t>생성기</a:t>
            </a:r>
            <a:r>
              <a:rPr lang="en-US" altLang="ko-KR" dirty="0"/>
              <a:t>(</a:t>
            </a:r>
            <a:r>
              <a:rPr lang="ko-KR" altLang="en-US" dirty="0" err="1"/>
              <a:t>제너레이터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numpy.Random.default_rng</a:t>
            </a:r>
            <a:endParaRPr lang="en-US" altLang="ko-KR" dirty="0"/>
          </a:p>
          <a:p>
            <a:pPr lvl="2"/>
            <a:r>
              <a:rPr lang="ko-KR" altLang="en-US" dirty="0"/>
              <a:t>난수를 만드는 </a:t>
            </a:r>
            <a:r>
              <a:rPr lang="ko-KR" altLang="en-US" dirty="0" err="1"/>
              <a:t>생성기</a:t>
            </a:r>
            <a:r>
              <a:rPr lang="en-US" altLang="ko-KR" dirty="0"/>
              <a:t>(generator)</a:t>
            </a:r>
            <a:r>
              <a:rPr lang="ko-KR" altLang="en-US" dirty="0"/>
              <a:t>의 생성자</a:t>
            </a:r>
            <a:r>
              <a:rPr lang="en-US" altLang="ko-KR" dirty="0"/>
              <a:t>(constructor)</a:t>
            </a:r>
          </a:p>
          <a:p>
            <a:pPr lvl="2"/>
            <a:r>
              <a:rPr lang="en-US" altLang="ko-KR" dirty="0" err="1"/>
              <a:t>rng</a:t>
            </a:r>
            <a:endParaRPr lang="en-US" altLang="ko-KR" dirty="0"/>
          </a:p>
          <a:p>
            <a:pPr lvl="3"/>
            <a:r>
              <a:rPr lang="ko-KR" altLang="en-US" dirty="0"/>
              <a:t>난수 </a:t>
            </a:r>
            <a:r>
              <a:rPr lang="ko-KR" altLang="en-US" dirty="0" err="1"/>
              <a:t>생성기</a:t>
            </a:r>
            <a:r>
              <a:rPr lang="ko-KR" altLang="en-US" dirty="0"/>
              <a:t> </a:t>
            </a:r>
            <a:r>
              <a:rPr lang="en-US" altLang="ko-KR" dirty="0"/>
              <a:t>RNG(Random Number Generator)</a:t>
            </a:r>
          </a:p>
          <a:p>
            <a:r>
              <a:rPr lang="ko-KR" altLang="en-US" dirty="0"/>
              <a:t>다음 코드로 실수 난수를 만드는 </a:t>
            </a:r>
            <a:r>
              <a:rPr lang="ko-KR" altLang="en-US" dirty="0" err="1"/>
              <a:t>제너레이터를</a:t>
            </a:r>
            <a:r>
              <a:rPr lang="ko-KR" altLang="en-US" dirty="0"/>
              <a:t> 하나 생성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12345</a:t>
            </a:r>
            <a:r>
              <a:rPr lang="ko-KR" altLang="en-US" dirty="0"/>
              <a:t>는 </a:t>
            </a:r>
            <a:r>
              <a:rPr lang="ko-KR" altLang="en-US" dirty="0" err="1"/>
              <a:t>비트제너레이터</a:t>
            </a:r>
            <a:r>
              <a:rPr lang="en-US" altLang="ko-KR" dirty="0"/>
              <a:t>(</a:t>
            </a:r>
            <a:r>
              <a:rPr lang="en-US" altLang="ko-KR" dirty="0" err="1"/>
              <a:t>BitGenerator</a:t>
            </a:r>
            <a:r>
              <a:rPr lang="en-US" altLang="ko-KR" dirty="0"/>
              <a:t>)</a:t>
            </a:r>
            <a:r>
              <a:rPr lang="ko-KR" altLang="en-US" dirty="0"/>
              <a:t>를 초기화하는 </a:t>
            </a:r>
            <a:r>
              <a:rPr lang="ko-KR" altLang="en-US" dirty="0" err="1"/>
              <a:t>시드</a:t>
            </a:r>
            <a:r>
              <a:rPr lang="en-US" altLang="ko-KR" dirty="0"/>
              <a:t>(seed) </a:t>
            </a:r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시드</a:t>
            </a:r>
            <a:r>
              <a:rPr lang="ko-KR" altLang="en-US" dirty="0"/>
              <a:t> 값이 같으면 호출</a:t>
            </a:r>
            <a:r>
              <a:rPr lang="en-US" altLang="ko-KR" dirty="0"/>
              <a:t> </a:t>
            </a:r>
            <a:r>
              <a:rPr lang="ko-KR" altLang="en-US" dirty="0"/>
              <a:t>순서에 따라 난수가 발생하는 값이 동일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84C5F2-1D0E-4693-9B26-385528E06F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0AED24-496E-4794-9C1F-D0454292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56" y="4248881"/>
            <a:ext cx="81343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7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393A3-EBE4-4193-8C6D-02D0CBBE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</a:t>
            </a:r>
            <a:r>
              <a:rPr lang="ko-KR" altLang="en-US" dirty="0" err="1"/>
              <a:t>제너레이터의</a:t>
            </a:r>
            <a:r>
              <a:rPr lang="ko-KR" altLang="en-US" dirty="0"/>
              <a:t> 함수 </a:t>
            </a:r>
            <a:r>
              <a:rPr lang="en-US" altLang="ko-KR" dirty="0"/>
              <a:t>random()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B0D51-81B1-414E-ACA1-217E5D12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rg.random</a:t>
            </a:r>
            <a:r>
              <a:rPr lang="en-US" altLang="ko-KR" dirty="0"/>
              <a:t>() : [0, 1) </a:t>
            </a:r>
            <a:r>
              <a:rPr lang="ko-KR" altLang="en-US" dirty="0"/>
              <a:t>난수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9FAD7-F37E-4C38-AF61-22251A7B70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212954-D71A-43FC-8547-539EE938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78" y="2191235"/>
            <a:ext cx="7461028" cy="48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19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393A3-EBE4-4193-8C6D-02D0CBBE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</a:t>
            </a:r>
            <a:r>
              <a:rPr lang="ko-KR" altLang="en-US" dirty="0" err="1"/>
              <a:t>제너레이터의</a:t>
            </a:r>
            <a:r>
              <a:rPr lang="ko-KR" altLang="en-US" dirty="0"/>
              <a:t> 함수 </a:t>
            </a:r>
            <a:r>
              <a:rPr lang="en-US" altLang="ko-KR" dirty="0"/>
              <a:t>integers()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B0D51-81B1-414E-ACA1-217E5D12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rg.integers</a:t>
            </a:r>
            <a:r>
              <a:rPr lang="en-US" altLang="ko-KR" dirty="0"/>
              <a:t>(low=0, high=10, size=3)</a:t>
            </a:r>
          </a:p>
          <a:p>
            <a:pPr lvl="1"/>
            <a:r>
              <a:rPr lang="en-US" altLang="ko-KR" dirty="0"/>
              <a:t>[low, high)</a:t>
            </a:r>
            <a:r>
              <a:rPr lang="ko-KR" altLang="en-US" dirty="0"/>
              <a:t>에서 난수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en-US" altLang="ko-KR" dirty="0"/>
              <a:t>low, low + 1, low + 2, … &lt; high </a:t>
            </a:r>
            <a:r>
              <a:rPr lang="ko-KR" altLang="en-US" dirty="0"/>
              <a:t>시퀀스 정수 중에서 난수</a:t>
            </a:r>
            <a:r>
              <a:rPr lang="en-US" altLang="ko-KR" dirty="0"/>
              <a:t> 3</a:t>
            </a:r>
            <a:r>
              <a:rPr lang="ko-KR" altLang="en-US" dirty="0"/>
              <a:t>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09FAD7-F37E-4C38-AF61-22251A7B70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CDF087-C860-432B-97A4-21AE8DAF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08" y="2741692"/>
            <a:ext cx="8706945" cy="42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2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D600C-A3A0-42FC-A739-F9B13578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생성자 함수 </a:t>
            </a:r>
            <a:r>
              <a:rPr lang="en-US" altLang="ko-KR" dirty="0" err="1"/>
              <a:t>standard_normal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A7B7A-5E64-4421-A183-2253DB47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rg.standard_normal</a:t>
            </a:r>
            <a:r>
              <a:rPr lang="en-US" altLang="ko-KR" dirty="0"/>
              <a:t>(10)</a:t>
            </a:r>
          </a:p>
          <a:p>
            <a:pPr lvl="1"/>
            <a:r>
              <a:rPr lang="ko-KR" altLang="en-US" dirty="0"/>
              <a:t>정규 분포 난수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F3CF8-D5CB-4D4E-8D8E-3D5772E06E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정규 분포 난수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C3D63-1CA7-4AAA-B225-492BD968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97" y="2493967"/>
            <a:ext cx="8363086" cy="43508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018F4C-796F-4F37-BFC4-D182B717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28" y="757817"/>
            <a:ext cx="5000353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8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DFCB3-87A1-4ADE-8890-68B1084D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71766-8FA5-484C-A7F0-18C63EB5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배열에서 함수 호출 </a:t>
            </a:r>
            <a:r>
              <a:rPr lang="en-US" altLang="ko-KR" dirty="0" err="1"/>
              <a:t>np.column_stack</a:t>
            </a:r>
            <a:r>
              <a:rPr lang="en-US" altLang="ko-KR" dirty="0"/>
              <a:t>((a, b))</a:t>
            </a:r>
          </a:p>
          <a:p>
            <a:pPr lvl="1"/>
            <a:r>
              <a:rPr lang="ko-KR" altLang="en-US" dirty="0"/>
              <a:t>바로 </a:t>
            </a:r>
            <a:r>
              <a:rPr lang="en-US" altLang="ko-KR" dirty="0" err="1"/>
              <a:t>np.hstack</a:t>
            </a:r>
            <a:r>
              <a:rPr lang="en-US" altLang="ko-KR" dirty="0"/>
              <a:t>((a, b))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a, b</a:t>
            </a:r>
            <a:r>
              <a:rPr lang="ko-KR" altLang="en-US" dirty="0"/>
              <a:t>로 함수 호출 </a:t>
            </a:r>
            <a:r>
              <a:rPr lang="en-US" altLang="ko-KR" dirty="0" err="1"/>
              <a:t>numpy.column_stack</a:t>
            </a:r>
            <a:r>
              <a:rPr lang="en-US" altLang="ko-KR" dirty="0"/>
              <a:t>((a, b))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먼저 축 </a:t>
            </a:r>
            <a:r>
              <a:rPr lang="en-US" altLang="ko-KR" dirty="0"/>
              <a:t>1</a:t>
            </a:r>
            <a:r>
              <a:rPr lang="ko-KR" altLang="en-US" dirty="0"/>
              <a:t>로 확장한 이후</a:t>
            </a:r>
            <a:r>
              <a:rPr lang="en-US" altLang="ko-KR" dirty="0"/>
              <a:t>, </a:t>
            </a:r>
            <a:r>
              <a:rPr lang="ko-KR" altLang="en-US" dirty="0"/>
              <a:t>열로 쌓아 만든 </a:t>
            </a:r>
            <a:r>
              <a:rPr lang="en-US" altLang="ko-KR" dirty="0"/>
              <a:t>2</a:t>
            </a:r>
            <a:r>
              <a:rPr lang="ko-KR" altLang="en-US" dirty="0"/>
              <a:t>차원 배열을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9E21B-8B80-4CBA-BFA7-90BDE64979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a, b</a:t>
            </a:r>
            <a:r>
              <a:rPr lang="ko-KR" altLang="en-US" dirty="0"/>
              <a:t>를 수평으로 열</a:t>
            </a:r>
            <a:r>
              <a:rPr lang="en-US" altLang="ko-KR" dirty="0"/>
              <a:t>(columns wise)</a:t>
            </a:r>
            <a:r>
              <a:rPr lang="ko-KR" altLang="en-US" dirty="0"/>
              <a:t>로 결합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455E5-AA1B-4AE9-8775-993D90F3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5" y="2960869"/>
            <a:ext cx="6613846" cy="3551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9D1F89-443A-40EA-99FB-855040A46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31" y="3222374"/>
            <a:ext cx="5996546" cy="40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DE374-6C56-4F93-B8E9-21705E1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numpy.row_stack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CEE22-D3A2-48DB-A09E-FD062D6D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7CF5A9-B2B7-4799-9E0D-03AE725250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np.vstack</a:t>
            </a:r>
            <a:r>
              <a:rPr lang="en-US" altLang="ko-KR" dirty="0"/>
              <a:t>()</a:t>
            </a:r>
            <a:r>
              <a:rPr lang="ko-KR" altLang="en-US" dirty="0"/>
              <a:t>의 결과와 동일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52BD91-4F50-4A04-AB99-AF9E3FE09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35" y="1439050"/>
            <a:ext cx="5894169" cy="56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B8E21-9D97-49E8-992E-1A9CE143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numpy.concatenate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66E08-A0C6-4F84-825C-C67DE698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 결합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B330C-A110-4A4B-BF7D-C7EE3BAD15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기본적으로 축 </a:t>
            </a:r>
            <a:r>
              <a:rPr lang="en-US" altLang="ko-KR" dirty="0"/>
              <a:t>0</a:t>
            </a:r>
            <a:r>
              <a:rPr lang="ko-KR" altLang="en-US" dirty="0"/>
              <a:t>을 중심으로 합치는 기능을 수행</a:t>
            </a:r>
            <a:r>
              <a:rPr lang="en-US" altLang="ko-KR" dirty="0"/>
              <a:t>, </a:t>
            </a:r>
            <a:r>
              <a:rPr lang="ko-KR" altLang="en-US" dirty="0"/>
              <a:t>결합하는 축을 수정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8529F7-EFB2-4FF9-B87B-AAD5D22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7" y="1439050"/>
            <a:ext cx="5536242" cy="606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1950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3172</Words>
  <Application>Microsoft Office PowerPoint</Application>
  <PresentationFormat>사용자 지정</PresentationFormat>
  <Paragraphs>367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Pretendard</vt:lpstr>
      <vt:lpstr>Pretendard SemiBold</vt:lpstr>
      <vt:lpstr>맑은 고딕</vt:lpstr>
      <vt:lpstr>Arial</vt:lpstr>
      <vt:lpstr>Consolas</vt:lpstr>
      <vt:lpstr>디자인 사용자 지정</vt:lpstr>
      <vt:lpstr>PowerPoint 프레젠테이션</vt:lpstr>
      <vt:lpstr>4.1 배열 결합</vt:lpstr>
      <vt:lpstr>배열 결합</vt:lpstr>
      <vt:lpstr>numpy.vstack(tup)</vt:lpstr>
      <vt:lpstr>numpy.vstack(tup)</vt:lpstr>
      <vt:lpstr>numpy.hstack()</vt:lpstr>
      <vt:lpstr>numpy.column_stack()</vt:lpstr>
      <vt:lpstr>numpy.row_stack()</vt:lpstr>
      <vt:lpstr>numpy.concatenate()</vt:lpstr>
      <vt:lpstr>numpy.concatenate() 2차원 배열 결합</vt:lpstr>
      <vt:lpstr>numpy.concatenate() 2차원 배열 결합, axis=1</vt:lpstr>
      <vt:lpstr>np.stack() 함수</vt:lpstr>
      <vt:lpstr>np.stack((arr_1, arr_2), axis= 0 | 1)</vt:lpstr>
      <vt:lpstr>3차원 배열 이해</vt:lpstr>
      <vt:lpstr>3차원 배열 이해</vt:lpstr>
      <vt:lpstr>np.stack((arr_1, arr_2), axis = 0)</vt:lpstr>
      <vt:lpstr>np.stack((arr_1, arr_2), axis= 1)</vt:lpstr>
      <vt:lpstr>np.stack((arr_1, arr_2), axis = 2)</vt:lpstr>
      <vt:lpstr>np.stack((arr_1, arr_2), axis= 0 | 1 | 2)</vt:lpstr>
      <vt:lpstr>연산 np.stack((x, y, z), axis=2) 과정</vt:lpstr>
      <vt:lpstr>연산 np.stack((x, y, z), axis=2) 과정</vt:lpstr>
      <vt:lpstr>column_stack()과 hstack()</vt:lpstr>
      <vt:lpstr>row_stack()과 vstack()</vt:lpstr>
      <vt:lpstr>np.c_[]</vt:lpstr>
      <vt:lpstr>np.c_[]와 np.column_stack()</vt:lpstr>
      <vt:lpstr>np.c_[]와 np.column_stack()</vt:lpstr>
      <vt:lpstr>np.r_[ ] 개요</vt:lpstr>
      <vt:lpstr>np.r_[ ]</vt:lpstr>
      <vt:lpstr>np.r_['i', a, b]</vt:lpstr>
      <vt:lpstr>np.r_['i, j', a, b]</vt:lpstr>
      <vt:lpstr>배열 차수의 증가</vt:lpstr>
      <vt:lpstr>np.r_['i, j, k', a, b]</vt:lpstr>
      <vt:lpstr>numpy.r_[‘I, j, k’, …] reference manual</vt:lpstr>
      <vt:lpstr>np.r_['i, j, k', a, b]</vt:lpstr>
      <vt:lpstr>np.r_['i, j, k', a, b]</vt:lpstr>
      <vt:lpstr>문자열 'r' | 'c': 출력을 변경하는 데 사용</vt:lpstr>
      <vt:lpstr>1차원 배열 수평 방향으로 쌓기</vt:lpstr>
      <vt:lpstr>1차원 배열 수직 방향으로 쌓기</vt:lpstr>
      <vt:lpstr>1차원 배열을 열로 바꿔 수평 방향으로 합치는 방법</vt:lpstr>
      <vt:lpstr>1차원 배열의 다양한 결합 방법 정리</vt:lpstr>
      <vt:lpstr>4.2 배열 분리</vt:lpstr>
      <vt:lpstr>np.split(ary) 개요</vt:lpstr>
      <vt:lpstr>np.vsplit(a) np.hsplit(a)</vt:lpstr>
      <vt:lpstr>np.split(ary, n)</vt:lpstr>
      <vt:lpstr>np.split(ary, [i, j, k, ...])</vt:lpstr>
      <vt:lpstr>다차원 배열 np.split(ary, n, axis=1)</vt:lpstr>
      <vt:lpstr>다차원 배열 np.split(ary, n, axis=0)</vt:lpstr>
      <vt:lpstr>다차원 배열 np.split(ary, [i, j, k, …], axis= 0 | 1)</vt:lpstr>
      <vt:lpstr>np.hsplit(ary, n) </vt:lpstr>
      <vt:lpstr>np.hsplit(a, (3, 5, 8))</vt:lpstr>
      <vt:lpstr>np.vsplit(a, n)</vt:lpstr>
      <vt:lpstr>np.vsplit(a, [i, j, k])</vt:lpstr>
      <vt:lpstr>3차원 배열의 hsplit(a, n)</vt:lpstr>
      <vt:lpstr>3차원 배열의 hsplit(a, [i, j, …])</vt:lpstr>
      <vt:lpstr>3차원 배열의 vsplit(a, n)</vt:lpstr>
      <vt:lpstr>3차원 배열의 vsplit(a, [i, j, …])</vt:lpstr>
      <vt:lpstr>np.array_split() 개요</vt:lpstr>
      <vt:lpstr>np.array_split(x, 5)</vt:lpstr>
      <vt:lpstr>2차원 np.array_split() 분할</vt:lpstr>
      <vt:lpstr>2차원 np.array_split() 분할</vt:lpstr>
      <vt:lpstr>3차원 이상에서 axis=2로 배열 분할 </vt:lpstr>
      <vt:lpstr>np.array_split(x, 4, axis=2)</vt:lpstr>
      <vt:lpstr>numpy.dsplit()</vt:lpstr>
      <vt:lpstr>np.dsplit(x, [2, 4, 5])</vt:lpstr>
      <vt:lpstr>4.3 numpy의 난수와 다양한 함수</vt:lpstr>
      <vt:lpstr>난수 기초</vt:lpstr>
      <vt:lpstr>난수 제너레이터의 함수 random()</vt:lpstr>
      <vt:lpstr>난수 제너레이터의 함수 integers()</vt:lpstr>
      <vt:lpstr>난수 생성자 함수 standard_normal()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m20074</dc:creator>
  <cp:lastModifiedBy>김보배</cp:lastModifiedBy>
  <cp:revision>496</cp:revision>
  <dcterms:created xsi:type="dcterms:W3CDTF">2021-04-14T04:58:56Z</dcterms:created>
  <dcterms:modified xsi:type="dcterms:W3CDTF">2024-09-24T03:37:49Z</dcterms:modified>
</cp:coreProperties>
</file>